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0693400" cy="7556500"/>
  <p:notesSz cx="10693400" cy="75565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554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388" y="1018032"/>
            <a:ext cx="10072623" cy="315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0000CC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3163" y="1551431"/>
            <a:ext cx="10064115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8740" y="6461822"/>
            <a:ext cx="2907665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8236" y="6461822"/>
            <a:ext cx="788035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44100" y="6461822"/>
            <a:ext cx="158115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b="1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1548"/>
            <a:ext cx="10692384" cy="6150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43732" y="5919215"/>
            <a:ext cx="4438650" cy="6546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765300" marR="5080" indent="-1752600">
              <a:lnSpc>
                <a:spcPts val="2450"/>
              </a:lnSpc>
              <a:spcBef>
                <a:spcPts val="225"/>
              </a:spcBef>
            </a:pPr>
            <a:r>
              <a:rPr sz="2050" b="1" spc="-30" dirty="0">
                <a:solidFill>
                  <a:srgbClr val="003300"/>
                </a:solidFill>
                <a:latin typeface="Arial"/>
                <a:cs typeface="Arial"/>
              </a:rPr>
              <a:t>Wireless</a:t>
            </a:r>
            <a:r>
              <a:rPr sz="2050" b="1" spc="-175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003300"/>
                </a:solidFill>
                <a:latin typeface="Arial"/>
                <a:cs typeface="Arial"/>
              </a:rPr>
              <a:t>and</a:t>
            </a:r>
            <a:r>
              <a:rPr sz="2050" b="1" spc="-17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2050" b="1" dirty="0">
                <a:solidFill>
                  <a:srgbClr val="003300"/>
                </a:solidFill>
                <a:latin typeface="Arial"/>
                <a:cs typeface="Arial"/>
              </a:rPr>
              <a:t>Mobile</a:t>
            </a:r>
            <a:r>
              <a:rPr sz="2050" b="1" spc="-150" dirty="0">
                <a:solidFill>
                  <a:srgbClr val="003300"/>
                </a:solidFill>
                <a:latin typeface="Arial"/>
                <a:cs typeface="Arial"/>
              </a:rPr>
              <a:t> </a:t>
            </a:r>
            <a:r>
              <a:rPr sz="2050" b="1" spc="-35" dirty="0">
                <a:solidFill>
                  <a:srgbClr val="003300"/>
                </a:solidFill>
                <a:latin typeface="Arial"/>
                <a:cs typeface="Arial"/>
              </a:rPr>
              <a:t>Communication  </a:t>
            </a:r>
            <a:r>
              <a:rPr sz="2050" b="1" spc="-65" dirty="0">
                <a:solidFill>
                  <a:srgbClr val="003300"/>
                </a:solidFill>
                <a:latin typeface="Arial"/>
                <a:cs typeface="Arial"/>
              </a:rPr>
              <a:t>UEC746</a:t>
            </a:r>
            <a:endParaRPr sz="2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1</a:t>
            </a:fld>
            <a:endParaRPr spc="-5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87204" y="6446520"/>
            <a:ext cx="18986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11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4040" y="1289811"/>
            <a:ext cx="4703064" cy="2520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4532" y="865631"/>
            <a:ext cx="35528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RSSI </a:t>
            </a:r>
            <a:r>
              <a:rPr sz="1900" b="1" spc="10" dirty="0">
                <a:solidFill>
                  <a:srgbClr val="BF0000"/>
                </a:solidFill>
                <a:latin typeface="Times New Roman"/>
                <a:cs typeface="Times New Roman"/>
              </a:rPr>
              <a:t>– Driven </a:t>
            </a:r>
            <a:r>
              <a:rPr sz="19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Selection</a:t>
            </a:r>
            <a:r>
              <a:rPr sz="1900" b="1" spc="4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296" y="4209796"/>
            <a:ext cx="4831080" cy="2353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53659" y="6330697"/>
            <a:ext cx="7416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10" dirty="0">
                <a:latin typeface="Times New Roman"/>
                <a:cs typeface="Times New Roman"/>
              </a:rPr>
              <a:t>fur</a:t>
            </a:r>
            <a:r>
              <a:rPr sz="1900" spc="-5" dirty="0">
                <a:latin typeface="Times New Roman"/>
                <a:cs typeface="Times New Roman"/>
              </a:rPr>
              <a:t>t</a:t>
            </a:r>
            <a:r>
              <a:rPr sz="1900" spc="10" dirty="0">
                <a:latin typeface="Times New Roman"/>
                <a:cs typeface="Times New Roman"/>
              </a:rPr>
              <a:t>he</a:t>
            </a:r>
            <a:r>
              <a:rPr sz="1900" spc="-80" dirty="0">
                <a:latin typeface="Times New Roman"/>
                <a:cs typeface="Times New Roman"/>
              </a:rPr>
              <a:t>r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48885" algn="just">
              <a:lnSpc>
                <a:spcPct val="101099"/>
              </a:lnSpc>
              <a:spcBef>
                <a:spcPts val="9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b="0" spc="15" dirty="0">
                <a:latin typeface="Times New Roman"/>
                <a:cs typeface="Times New Roman"/>
              </a:rPr>
              <a:t>The </a:t>
            </a:r>
            <a:r>
              <a:rPr b="0" spc="5" dirty="0">
                <a:latin typeface="Times New Roman"/>
                <a:cs typeface="Times New Roman"/>
              </a:rPr>
              <a:t>receiver </a:t>
            </a:r>
            <a:r>
              <a:rPr spc="10" dirty="0"/>
              <a:t>selects </a:t>
            </a:r>
            <a:r>
              <a:rPr b="0" spc="5" dirty="0">
                <a:latin typeface="Times New Roman"/>
                <a:cs typeface="Times New Roman"/>
              </a:rPr>
              <a:t>the </a:t>
            </a:r>
            <a:r>
              <a:rPr spc="10" dirty="0"/>
              <a:t>signal </a:t>
            </a:r>
            <a:r>
              <a:rPr b="0" spc="10" dirty="0">
                <a:latin typeface="Times New Roman"/>
                <a:cs typeface="Times New Roman"/>
              </a:rPr>
              <a:t>with the </a:t>
            </a:r>
            <a:r>
              <a:rPr spc="5" dirty="0"/>
              <a:t>largest  instantaneous</a:t>
            </a:r>
            <a:r>
              <a:rPr spc="85" dirty="0"/>
              <a:t> </a:t>
            </a:r>
            <a:r>
              <a:rPr spc="15" dirty="0"/>
              <a:t>power</a:t>
            </a:r>
            <a:r>
              <a:rPr b="0" spc="15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12700" marR="5046980" algn="just">
              <a:lnSpc>
                <a:spcPct val="101600"/>
              </a:lnSpc>
              <a:spcBef>
                <a:spcPts val="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b="0" spc="15" dirty="0">
                <a:latin typeface="Times New Roman"/>
                <a:cs typeface="Times New Roman"/>
              </a:rPr>
              <a:t>The </a:t>
            </a:r>
            <a:r>
              <a:rPr b="0" spc="5" dirty="0">
                <a:latin typeface="Times New Roman"/>
                <a:cs typeface="Times New Roman"/>
              </a:rPr>
              <a:t>receiver </a:t>
            </a:r>
            <a:r>
              <a:rPr spc="10" dirty="0"/>
              <a:t>branches </a:t>
            </a:r>
            <a:r>
              <a:rPr b="0" spc="15" dirty="0">
                <a:latin typeface="Times New Roman"/>
                <a:cs typeface="Times New Roman"/>
              </a:rPr>
              <a:t>having </a:t>
            </a:r>
            <a:r>
              <a:rPr b="0" dirty="0">
                <a:latin typeface="Times New Roman"/>
                <a:cs typeface="Times New Roman"/>
              </a:rPr>
              <a:t>the </a:t>
            </a:r>
            <a:r>
              <a:rPr b="0" spc="10" dirty="0">
                <a:latin typeface="Times New Roman"/>
                <a:cs typeface="Times New Roman"/>
              </a:rPr>
              <a:t>highest  </a:t>
            </a:r>
            <a:r>
              <a:rPr spc="10" dirty="0"/>
              <a:t>instantaneous </a:t>
            </a:r>
            <a:r>
              <a:rPr spc="5" dirty="0"/>
              <a:t>SNR </a:t>
            </a:r>
            <a:r>
              <a:rPr b="0" dirty="0">
                <a:latin typeface="Times New Roman"/>
                <a:cs typeface="Times New Roman"/>
              </a:rPr>
              <a:t>is </a:t>
            </a:r>
            <a:r>
              <a:rPr spc="15" dirty="0"/>
              <a:t>connected </a:t>
            </a:r>
            <a:r>
              <a:rPr b="0" spc="15" dirty="0">
                <a:latin typeface="Times New Roman"/>
                <a:cs typeface="Times New Roman"/>
              </a:rPr>
              <a:t>to </a:t>
            </a:r>
            <a:r>
              <a:rPr b="0" dirty="0">
                <a:latin typeface="Times New Roman"/>
                <a:cs typeface="Times New Roman"/>
              </a:rPr>
              <a:t>the  </a:t>
            </a:r>
            <a:r>
              <a:rPr dirty="0"/>
              <a:t>demodulator</a:t>
            </a:r>
            <a:r>
              <a:rPr b="0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3100">
              <a:latin typeface="Times New Roman"/>
              <a:cs typeface="Times New Roman"/>
            </a:endParaRPr>
          </a:p>
          <a:p>
            <a:pPr marL="247015">
              <a:lnSpc>
                <a:spcPct val="100000"/>
              </a:lnSpc>
            </a:pPr>
            <a:r>
              <a:rPr spc="5" dirty="0">
                <a:solidFill>
                  <a:srgbClr val="BF0000"/>
                </a:solidFill>
              </a:rPr>
              <a:t>BER </a:t>
            </a:r>
            <a:r>
              <a:rPr spc="10" dirty="0">
                <a:solidFill>
                  <a:srgbClr val="BF0000"/>
                </a:solidFill>
              </a:rPr>
              <a:t>– </a:t>
            </a:r>
            <a:r>
              <a:rPr spc="15" dirty="0">
                <a:solidFill>
                  <a:srgbClr val="BF0000"/>
                </a:solidFill>
              </a:rPr>
              <a:t>Driven </a:t>
            </a:r>
            <a:r>
              <a:rPr spc="5" dirty="0">
                <a:solidFill>
                  <a:srgbClr val="BF0000"/>
                </a:solidFill>
              </a:rPr>
              <a:t>Selection</a:t>
            </a:r>
            <a:r>
              <a:rPr spc="35" dirty="0">
                <a:solidFill>
                  <a:srgbClr val="BF0000"/>
                </a:solidFill>
              </a:rPr>
              <a:t> </a:t>
            </a:r>
            <a:r>
              <a:rPr spc="10" dirty="0">
                <a:solidFill>
                  <a:srgbClr val="BF0000"/>
                </a:solidFill>
              </a:rPr>
              <a:t>Diversity</a:t>
            </a:r>
          </a:p>
          <a:p>
            <a:pPr marL="4742815" marR="6985" lvl="1" algn="just">
              <a:lnSpc>
                <a:spcPct val="101099"/>
              </a:lnSpc>
              <a:spcBef>
                <a:spcPts val="1655"/>
              </a:spcBef>
              <a:buSzPct val="94736"/>
              <a:buFont typeface="Wingdings"/>
              <a:buChar char=""/>
              <a:tabLst>
                <a:tab pos="4963160" algn="l"/>
              </a:tabLst>
            </a:pPr>
            <a:r>
              <a:rPr sz="1900" spc="-80" dirty="0">
                <a:latin typeface="Times New Roman"/>
                <a:cs typeface="Times New Roman"/>
              </a:rPr>
              <a:t>We </a:t>
            </a:r>
            <a:r>
              <a:rPr sz="1900" spc="5" dirty="0">
                <a:latin typeface="Times New Roman"/>
                <a:cs typeface="Times New Roman"/>
              </a:rPr>
              <a:t>first </a:t>
            </a:r>
            <a:r>
              <a:rPr sz="1900" b="1" spc="10" dirty="0">
                <a:latin typeface="Times New Roman"/>
                <a:cs typeface="Times New Roman"/>
              </a:rPr>
              <a:t>transmit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-10" dirty="0">
                <a:latin typeface="Times New Roman"/>
                <a:cs typeface="Times New Roman"/>
              </a:rPr>
              <a:t>Training </a:t>
            </a:r>
            <a:r>
              <a:rPr sz="1900" spc="10" dirty="0">
                <a:latin typeface="Times New Roman"/>
                <a:cs typeface="Times New Roman"/>
              </a:rPr>
              <a:t>Sequence. </a:t>
            </a:r>
            <a:r>
              <a:rPr sz="1900" spc="5" dirty="0">
                <a:latin typeface="Times New Roman"/>
                <a:cs typeface="Times New Roman"/>
              </a:rPr>
              <a:t>(ie)  </a:t>
            </a:r>
            <a:r>
              <a:rPr sz="1900" dirty="0">
                <a:latin typeface="Times New Roman"/>
                <a:cs typeface="Times New Roman"/>
              </a:rPr>
              <a:t>Know signal </a:t>
            </a:r>
            <a:r>
              <a:rPr sz="1900" spc="5" dirty="0">
                <a:latin typeface="Times New Roman"/>
                <a:cs typeface="Times New Roman"/>
              </a:rPr>
              <a:t>/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sequence.</a:t>
            </a:r>
            <a:endParaRPr sz="1900">
              <a:latin typeface="Times New Roman"/>
              <a:cs typeface="Times New Roman"/>
            </a:endParaRPr>
          </a:p>
          <a:p>
            <a:pPr marL="4742815" marR="5080" lvl="1" algn="just">
              <a:lnSpc>
                <a:spcPct val="101600"/>
              </a:lnSpc>
              <a:spcBef>
                <a:spcPts val="10"/>
              </a:spcBef>
              <a:buSzPct val="94736"/>
              <a:buFont typeface="Wingdings"/>
              <a:buChar char=""/>
              <a:tabLst>
                <a:tab pos="4963160" algn="l"/>
              </a:tabLst>
            </a:pP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Rx </a:t>
            </a:r>
            <a:r>
              <a:rPr sz="1900" spc="5" dirty="0">
                <a:latin typeface="Times New Roman"/>
                <a:cs typeface="Times New Roman"/>
              </a:rPr>
              <a:t>then </a:t>
            </a:r>
            <a:r>
              <a:rPr sz="1900" b="1" spc="10" dirty="0">
                <a:latin typeface="Times New Roman"/>
                <a:cs typeface="Times New Roman"/>
              </a:rPr>
              <a:t>demodulates </a:t>
            </a:r>
            <a:r>
              <a:rPr sz="1900" spc="10" dirty="0">
                <a:latin typeface="Times New Roman"/>
                <a:cs typeface="Times New Roman"/>
              </a:rPr>
              <a:t>the signal </a:t>
            </a:r>
            <a:r>
              <a:rPr sz="1900" spc="15" dirty="0">
                <a:latin typeface="Times New Roman"/>
                <a:cs typeface="Times New Roman"/>
              </a:rPr>
              <a:t>from </a:t>
            </a:r>
            <a:r>
              <a:rPr sz="1900" b="1" spc="15" dirty="0">
                <a:latin typeface="Times New Roman"/>
                <a:cs typeface="Times New Roman"/>
              </a:rPr>
              <a:t>each  </a:t>
            </a:r>
            <a:r>
              <a:rPr sz="1900" b="1" spc="10" dirty="0">
                <a:latin typeface="Times New Roman"/>
                <a:cs typeface="Times New Roman"/>
              </a:rPr>
              <a:t>antenna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spc="10" dirty="0">
                <a:latin typeface="Times New Roman"/>
                <a:cs typeface="Times New Roman"/>
              </a:rPr>
              <a:t>compares </a:t>
            </a:r>
            <a:r>
              <a:rPr sz="1900" b="1" spc="5" dirty="0">
                <a:latin typeface="Times New Roman"/>
                <a:cs typeface="Times New Roman"/>
              </a:rPr>
              <a:t>/ correlates </a:t>
            </a:r>
            <a:r>
              <a:rPr sz="1900" dirty="0">
                <a:latin typeface="Times New Roman"/>
                <a:cs typeface="Times New Roman"/>
              </a:rPr>
              <a:t>it </a:t>
            </a:r>
            <a:r>
              <a:rPr sz="1900" spc="5" dirty="0">
                <a:latin typeface="Times New Roman"/>
                <a:cs typeface="Times New Roman"/>
              </a:rPr>
              <a:t>with </a:t>
            </a:r>
            <a:r>
              <a:rPr sz="1900" dirty="0">
                <a:latin typeface="Times New Roman"/>
                <a:cs typeface="Times New Roman"/>
              </a:rPr>
              <a:t>the  </a:t>
            </a:r>
            <a:r>
              <a:rPr sz="1900" b="1" dirty="0">
                <a:latin typeface="Times New Roman"/>
                <a:cs typeface="Times New Roman"/>
              </a:rPr>
              <a:t>transmit</a:t>
            </a:r>
            <a:r>
              <a:rPr sz="1900" b="1" spc="5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signal.</a:t>
            </a:r>
            <a:endParaRPr sz="1900">
              <a:latin typeface="Times New Roman"/>
              <a:cs typeface="Times New Roman"/>
            </a:endParaRPr>
          </a:p>
          <a:p>
            <a:pPr marL="4962525" lvl="1" indent="-220345" algn="just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"/>
              <a:tabLst>
                <a:tab pos="4963160" algn="l"/>
              </a:tabLst>
            </a:pP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antenna  </a:t>
            </a:r>
            <a:r>
              <a:rPr sz="1900" dirty="0">
                <a:latin typeface="Times New Roman"/>
                <a:cs typeface="Times New Roman"/>
              </a:rPr>
              <a:t>which  </a:t>
            </a:r>
            <a:r>
              <a:rPr sz="1900" b="1" spc="10" dirty="0">
                <a:latin typeface="Times New Roman"/>
                <a:cs typeface="Times New Roman"/>
              </a:rPr>
              <a:t>received </a:t>
            </a:r>
            <a:r>
              <a:rPr sz="1900" dirty="0">
                <a:latin typeface="Times New Roman"/>
                <a:cs typeface="Times New Roman"/>
              </a:rPr>
              <a:t>the  </a:t>
            </a:r>
            <a:r>
              <a:rPr sz="1900" b="1" spc="5" dirty="0">
                <a:latin typeface="Times New Roman"/>
                <a:cs typeface="Times New Roman"/>
              </a:rPr>
              <a:t>smallest  </a:t>
            </a:r>
            <a:r>
              <a:rPr sz="1900" b="1" spc="15" dirty="0">
                <a:latin typeface="Times New Roman"/>
                <a:cs typeface="Times New Roman"/>
              </a:rPr>
              <a:t>BER</a:t>
            </a:r>
            <a:r>
              <a:rPr sz="1900" b="1" spc="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is</a:t>
            </a:r>
            <a:endParaRPr sz="1900">
              <a:latin typeface="Times New Roman"/>
              <a:cs typeface="Times New Roman"/>
            </a:endParaRPr>
          </a:p>
          <a:p>
            <a:pPr marL="4742815" algn="just">
              <a:lnSpc>
                <a:spcPct val="100000"/>
              </a:lnSpc>
              <a:spcBef>
                <a:spcPts val="45"/>
              </a:spcBef>
            </a:pPr>
            <a:r>
              <a:rPr spc="10" dirty="0"/>
              <a:t>chosen </a:t>
            </a:r>
            <a:r>
              <a:rPr spc="150" dirty="0"/>
              <a:t> </a:t>
            </a:r>
            <a:r>
              <a:rPr b="0" spc="10" dirty="0">
                <a:latin typeface="Times New Roman"/>
                <a:cs typeface="Times New Roman"/>
              </a:rPr>
              <a:t>as </a:t>
            </a:r>
            <a:r>
              <a:rPr b="0" spc="19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the </a:t>
            </a:r>
            <a:r>
              <a:rPr b="0" spc="204" dirty="0">
                <a:latin typeface="Times New Roman"/>
                <a:cs typeface="Times New Roman"/>
              </a:rPr>
              <a:t> </a:t>
            </a:r>
            <a:r>
              <a:rPr spc="5" dirty="0"/>
              <a:t>best </a:t>
            </a:r>
            <a:r>
              <a:rPr spc="180" dirty="0"/>
              <a:t> </a:t>
            </a:r>
            <a:r>
              <a:rPr b="0" spc="10" dirty="0">
                <a:latin typeface="Times New Roman"/>
                <a:cs typeface="Times New Roman"/>
              </a:rPr>
              <a:t>and </a:t>
            </a:r>
            <a:r>
              <a:rPr b="0" spc="190" dirty="0">
                <a:latin typeface="Times New Roman"/>
                <a:cs typeface="Times New Roman"/>
              </a:rPr>
              <a:t> </a:t>
            </a:r>
            <a:r>
              <a:rPr b="0" spc="5" dirty="0">
                <a:latin typeface="Times New Roman"/>
                <a:cs typeface="Times New Roman"/>
              </a:rPr>
              <a:t>that </a:t>
            </a:r>
            <a:r>
              <a:rPr b="0" spc="185" dirty="0">
                <a:latin typeface="Times New Roman"/>
                <a:cs typeface="Times New Roman"/>
              </a:rPr>
              <a:t> </a:t>
            </a:r>
            <a:r>
              <a:rPr spc="10" dirty="0"/>
              <a:t>signal </a:t>
            </a:r>
            <a:r>
              <a:rPr spc="185" dirty="0"/>
              <a:t> </a:t>
            </a:r>
            <a:r>
              <a:rPr b="0" dirty="0">
                <a:latin typeface="Times New Roman"/>
                <a:cs typeface="Times New Roman"/>
              </a:rPr>
              <a:t>is </a:t>
            </a:r>
            <a:r>
              <a:rPr b="0" spc="190" dirty="0">
                <a:latin typeface="Times New Roman"/>
                <a:cs typeface="Times New Roman"/>
              </a:rPr>
              <a:t> </a:t>
            </a:r>
            <a:r>
              <a:rPr spc="5" dirty="0"/>
              <a:t>processed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0388" y="841247"/>
            <a:ext cx="133604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Continue…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936" y="6474522"/>
            <a:ext cx="76263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r>
              <a:rPr sz="1250" spc="-50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r>
              <a:rPr sz="1250" spc="55" dirty="0">
                <a:solidFill>
                  <a:srgbClr val="888888"/>
                </a:solidFill>
                <a:latin typeface="Arial"/>
                <a:cs typeface="Arial"/>
              </a:rPr>
              <a:t>/</a:t>
            </a: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r>
              <a:rPr sz="1250" spc="-50" dirty="0">
                <a:solidFill>
                  <a:srgbClr val="888888"/>
                </a:solidFill>
                <a:latin typeface="Arial"/>
                <a:cs typeface="Arial"/>
              </a:rPr>
              <a:t>6</a:t>
            </a:r>
            <a:r>
              <a:rPr sz="1250" spc="55" dirty="0">
                <a:solidFill>
                  <a:srgbClr val="888888"/>
                </a:solidFill>
                <a:latin typeface="Arial"/>
                <a:cs typeface="Arial"/>
              </a:rPr>
              <a:t>/</a:t>
            </a: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2020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87204" y="6446520"/>
            <a:ext cx="18986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12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9427" y="835152"/>
            <a:ext cx="332740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>
                <a:solidFill>
                  <a:srgbClr val="BF0000"/>
                </a:solidFill>
              </a:rPr>
              <a:t>Feedback/Scanning</a:t>
            </a:r>
            <a:r>
              <a:rPr spc="-30" dirty="0">
                <a:solidFill>
                  <a:srgbClr val="BF0000"/>
                </a:solidFill>
              </a:rPr>
              <a:t> </a:t>
            </a:r>
            <a:r>
              <a:rPr spc="15" dirty="0">
                <a:solidFill>
                  <a:srgbClr val="BF0000"/>
                </a:solidFill>
              </a:rPr>
              <a:t>Diversity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1439" y="1253236"/>
            <a:ext cx="7047230" cy="3025775"/>
            <a:chOff x="91439" y="1253236"/>
            <a:chExt cx="7047230" cy="3025775"/>
          </a:xfrm>
        </p:grpSpPr>
        <p:sp>
          <p:nvSpPr>
            <p:cNvPr id="6" name="object 6"/>
            <p:cNvSpPr/>
            <p:nvPr/>
          </p:nvSpPr>
          <p:spPr>
            <a:xfrm>
              <a:off x="91439" y="1253236"/>
              <a:ext cx="6745224" cy="1466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39" y="2761996"/>
              <a:ext cx="7046976" cy="1516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9352" y="4420108"/>
            <a:ext cx="4989576" cy="2310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3971" y="4501895"/>
            <a:ext cx="4970145" cy="17907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8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Scanning </a:t>
            </a:r>
            <a:r>
              <a:rPr sz="1900" spc="10" dirty="0">
                <a:latin typeface="Times New Roman"/>
                <a:cs typeface="Times New Roman"/>
              </a:rPr>
              <a:t>all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signals in a </a:t>
            </a:r>
            <a:r>
              <a:rPr sz="1900" b="1" spc="5" dirty="0">
                <a:latin typeface="Times New Roman"/>
                <a:cs typeface="Times New Roman"/>
              </a:rPr>
              <a:t>fixed </a:t>
            </a:r>
            <a:r>
              <a:rPr sz="1900" spc="10" dirty="0">
                <a:latin typeface="Times New Roman"/>
                <a:cs typeface="Times New Roman"/>
              </a:rPr>
              <a:t>sequence  </a:t>
            </a:r>
            <a:r>
              <a:rPr sz="1900" b="1" spc="5" dirty="0">
                <a:latin typeface="Times New Roman"/>
                <a:cs typeface="Times New Roman"/>
              </a:rPr>
              <a:t>until </a:t>
            </a:r>
            <a:r>
              <a:rPr sz="1900" spc="5" dirty="0">
                <a:latin typeface="Times New Roman"/>
                <a:cs typeface="Times New Roman"/>
              </a:rPr>
              <a:t>one with </a:t>
            </a:r>
            <a:r>
              <a:rPr sz="1900" b="1" spc="5" dirty="0">
                <a:latin typeface="Times New Roman"/>
                <a:cs typeface="Times New Roman"/>
              </a:rPr>
              <a:t>SNR </a:t>
            </a:r>
            <a:r>
              <a:rPr sz="1900" spc="5" dirty="0">
                <a:latin typeface="Times New Roman"/>
                <a:cs typeface="Times New Roman"/>
              </a:rPr>
              <a:t>more </a:t>
            </a:r>
            <a:r>
              <a:rPr sz="1900" spc="10" dirty="0">
                <a:latin typeface="Times New Roman"/>
                <a:cs typeface="Times New Roman"/>
              </a:rPr>
              <a:t>than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predetermined  </a:t>
            </a:r>
            <a:r>
              <a:rPr sz="1900" b="1" dirty="0">
                <a:latin typeface="Times New Roman"/>
                <a:cs typeface="Times New Roman"/>
              </a:rPr>
              <a:t>threshold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identified.</a:t>
            </a:r>
            <a:endParaRPr sz="19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600"/>
              </a:lnSpc>
              <a:spcBef>
                <a:spcPts val="1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Signal </a:t>
            </a:r>
            <a:r>
              <a:rPr sz="1900" b="1" spc="5" dirty="0">
                <a:latin typeface="Times New Roman"/>
                <a:cs typeface="Times New Roman"/>
              </a:rPr>
              <a:t>received </a:t>
            </a:r>
            <a:r>
              <a:rPr sz="1900" spc="10" dirty="0">
                <a:latin typeface="Times New Roman"/>
                <a:cs typeface="Times New Roman"/>
              </a:rPr>
              <a:t>continuously </a:t>
            </a:r>
            <a:r>
              <a:rPr sz="1900" b="1" spc="10" dirty="0">
                <a:latin typeface="Times New Roman"/>
                <a:cs typeface="Times New Roman"/>
              </a:rPr>
              <a:t>until </a:t>
            </a:r>
            <a:r>
              <a:rPr sz="1900" spc="10" dirty="0">
                <a:latin typeface="Times New Roman"/>
                <a:cs typeface="Times New Roman"/>
              </a:rPr>
              <a:t>it </a:t>
            </a:r>
            <a:r>
              <a:rPr sz="1900" b="1" spc="5" dirty="0">
                <a:latin typeface="Times New Roman"/>
                <a:cs typeface="Times New Roman"/>
              </a:rPr>
              <a:t>falls  </a:t>
            </a:r>
            <a:r>
              <a:rPr sz="1900" spc="10" dirty="0">
                <a:latin typeface="Times New Roman"/>
                <a:cs typeface="Times New Roman"/>
              </a:rPr>
              <a:t>below </a:t>
            </a:r>
            <a:r>
              <a:rPr sz="1900" b="1" spc="5" dirty="0">
                <a:latin typeface="Times New Roman"/>
                <a:cs typeface="Times New Roman"/>
              </a:rPr>
              <a:t>threshold </a:t>
            </a:r>
            <a:r>
              <a:rPr sz="1900" spc="10" dirty="0">
                <a:latin typeface="Times New Roman"/>
                <a:cs typeface="Times New Roman"/>
              </a:rPr>
              <a:t>from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spc="10" dirty="0">
                <a:latin typeface="Times New Roman"/>
                <a:cs typeface="Times New Roman"/>
              </a:rPr>
              <a:t>branch having </a:t>
            </a:r>
            <a:r>
              <a:rPr sz="1900" b="1" spc="10" dirty="0">
                <a:latin typeface="Times New Roman"/>
                <a:cs typeface="Times New Roman"/>
              </a:rPr>
              <a:t>signal  above </a:t>
            </a:r>
            <a:r>
              <a:rPr sz="1900" spc="5" dirty="0">
                <a:latin typeface="Times New Roman"/>
                <a:cs typeface="Times New Roman"/>
              </a:rPr>
              <a:t>predetermined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threshold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3971" y="6269735"/>
            <a:ext cx="296672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Require </a:t>
            </a:r>
            <a:r>
              <a:rPr sz="1900" dirty="0">
                <a:latin typeface="Times New Roman"/>
                <a:cs typeface="Times New Roman"/>
              </a:rPr>
              <a:t>only one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receiver</a:t>
            </a:r>
            <a:r>
              <a:rPr sz="1900" spc="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236" y="6446520"/>
            <a:ext cx="7880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30" dirty="0">
                <a:solidFill>
                  <a:srgbClr val="888888"/>
                </a:solidFill>
                <a:latin typeface="Arial"/>
                <a:cs typeface="Arial"/>
              </a:rPr>
              <a:t>11/16/2020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1440" y="6474522"/>
            <a:ext cx="2882265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50" spc="-60" dirty="0">
                <a:solidFill>
                  <a:srgbClr val="888888"/>
                </a:solidFill>
                <a:latin typeface="Arial"/>
                <a:cs typeface="Arial"/>
              </a:rPr>
              <a:t>Wireless </a:t>
            </a:r>
            <a:r>
              <a:rPr sz="1250" spc="10" dirty="0">
                <a:solidFill>
                  <a:srgbClr val="888888"/>
                </a:solidFill>
                <a:latin typeface="Arial"/>
                <a:cs typeface="Arial"/>
              </a:rPr>
              <a:t>&amp; </a:t>
            </a:r>
            <a:r>
              <a:rPr sz="1250" spc="-15" dirty="0">
                <a:solidFill>
                  <a:srgbClr val="888888"/>
                </a:solidFill>
                <a:latin typeface="Arial"/>
                <a:cs typeface="Arial"/>
              </a:rPr>
              <a:t>Mobile </a:t>
            </a:r>
            <a:r>
              <a:rPr sz="1250" spc="-35" dirty="0">
                <a:solidFill>
                  <a:srgbClr val="888888"/>
                </a:solidFill>
                <a:latin typeface="Arial"/>
                <a:cs typeface="Arial"/>
              </a:rPr>
              <a:t>communication</a:t>
            </a:r>
            <a:r>
              <a:rPr sz="1250" spc="-27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250" spc="-100" dirty="0">
                <a:solidFill>
                  <a:srgbClr val="888888"/>
                </a:solidFill>
                <a:latin typeface="Arial"/>
                <a:cs typeface="Arial"/>
              </a:rPr>
              <a:t>(UEC746)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87204" y="6446520"/>
            <a:ext cx="18986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13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00015" y="2679700"/>
            <a:ext cx="5739384" cy="2045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1724" y="1356360"/>
            <a:ext cx="9777730" cy="2199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5430" indent="-220345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266065" algn="l"/>
              </a:tabLst>
            </a:pPr>
            <a:r>
              <a:rPr sz="1900" spc="5" dirty="0">
                <a:latin typeface="Times New Roman"/>
                <a:cs typeface="Times New Roman"/>
              </a:rPr>
              <a:t>Signals </a:t>
            </a:r>
            <a:r>
              <a:rPr sz="1900" spc="10" dirty="0">
                <a:latin typeface="Times New Roman"/>
                <a:cs typeface="Times New Roman"/>
              </a:rPr>
              <a:t>from </a:t>
            </a:r>
            <a:r>
              <a:rPr sz="1900" spc="15" dirty="0">
                <a:latin typeface="Times New Roman"/>
                <a:cs typeface="Times New Roman"/>
              </a:rPr>
              <a:t>all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M-branches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10" dirty="0">
                <a:latin typeface="Times New Roman"/>
                <a:cs typeface="Times New Roman"/>
              </a:rPr>
              <a:t>weighted </a:t>
            </a:r>
            <a:r>
              <a:rPr sz="1900" spc="10" dirty="0">
                <a:latin typeface="Times New Roman"/>
                <a:cs typeface="Times New Roman"/>
              </a:rPr>
              <a:t>according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10" dirty="0">
                <a:latin typeface="Times New Roman"/>
                <a:cs typeface="Times New Roman"/>
              </a:rPr>
              <a:t>signal </a:t>
            </a:r>
            <a:r>
              <a:rPr sz="1900" b="1" spc="10" dirty="0">
                <a:latin typeface="Times New Roman"/>
                <a:cs typeface="Times New Roman"/>
              </a:rPr>
              <a:t>voltage </a:t>
            </a:r>
            <a:r>
              <a:rPr sz="1900" spc="15" dirty="0">
                <a:latin typeface="Times New Roman"/>
                <a:cs typeface="Times New Roman"/>
              </a:rPr>
              <a:t>to</a:t>
            </a:r>
            <a:r>
              <a:rPr sz="1900" spc="14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noise</a:t>
            </a:r>
            <a:endParaRPr sz="19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  <a:spcBef>
                <a:spcPts val="25"/>
              </a:spcBef>
            </a:pPr>
            <a:r>
              <a:rPr sz="1900" b="1" spc="10" dirty="0">
                <a:latin typeface="Times New Roman"/>
                <a:cs typeface="Times New Roman"/>
              </a:rPr>
              <a:t>power </a:t>
            </a:r>
            <a:r>
              <a:rPr sz="1900" dirty="0">
                <a:latin typeface="Times New Roman"/>
                <a:cs typeface="Times New Roman"/>
              </a:rPr>
              <a:t>ratios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spc="5" dirty="0">
                <a:latin typeface="Times New Roman"/>
                <a:cs typeface="Times New Roman"/>
              </a:rPr>
              <a:t>then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summed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65430" indent="-220345">
              <a:lnSpc>
                <a:spcPct val="100000"/>
              </a:lnSpc>
              <a:spcBef>
                <a:spcPts val="45"/>
              </a:spcBef>
              <a:buSzPct val="94736"/>
              <a:buFont typeface="Wingdings"/>
              <a:buChar char=""/>
              <a:tabLst>
                <a:tab pos="266065" algn="l"/>
              </a:tabLst>
            </a:pPr>
            <a:r>
              <a:rPr sz="1900" spc="10" dirty="0">
                <a:latin typeface="Times New Roman"/>
                <a:cs typeface="Times New Roman"/>
              </a:rPr>
              <a:t>Produces </a:t>
            </a:r>
            <a:r>
              <a:rPr sz="1900" b="1" spc="5" dirty="0">
                <a:latin typeface="Times New Roman"/>
                <a:cs typeface="Times New Roman"/>
              </a:rPr>
              <a:t>output </a:t>
            </a:r>
            <a:r>
              <a:rPr sz="1900" b="1" spc="10" dirty="0">
                <a:latin typeface="Times New Roman"/>
                <a:cs typeface="Times New Roman"/>
              </a:rPr>
              <a:t>– </a:t>
            </a:r>
            <a:r>
              <a:rPr sz="1900" b="1" spc="5" dirty="0">
                <a:latin typeface="Times New Roman"/>
                <a:cs typeface="Times New Roman"/>
              </a:rPr>
              <a:t>SNR </a:t>
            </a:r>
            <a:r>
              <a:rPr sz="1900" spc="10" dirty="0">
                <a:latin typeface="Times New Roman"/>
                <a:cs typeface="Times New Roman"/>
              </a:rPr>
              <a:t>equal </a:t>
            </a:r>
            <a:r>
              <a:rPr sz="1900" dirty="0">
                <a:latin typeface="Times New Roman"/>
                <a:cs typeface="Times New Roman"/>
              </a:rPr>
              <a:t>to the </a:t>
            </a:r>
            <a:r>
              <a:rPr sz="1900" b="1" spc="5" dirty="0">
                <a:latin typeface="Times New Roman"/>
                <a:cs typeface="Times New Roman"/>
              </a:rPr>
              <a:t>sum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individual</a:t>
            </a:r>
            <a:r>
              <a:rPr sz="1900" b="1" spc="33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SNRs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323215" indent="-278130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"/>
              <a:tabLst>
                <a:tab pos="323850" algn="l"/>
              </a:tabLst>
            </a:pPr>
            <a:r>
              <a:rPr sz="1900" spc="5" dirty="0">
                <a:latin typeface="Times New Roman"/>
                <a:cs typeface="Times New Roman"/>
              </a:rPr>
              <a:t>Gives </a:t>
            </a:r>
            <a:r>
              <a:rPr sz="1900" b="1" spc="5" dirty="0">
                <a:latin typeface="Times New Roman"/>
                <a:cs typeface="Times New Roman"/>
              </a:rPr>
              <a:t>best </a:t>
            </a:r>
            <a:r>
              <a:rPr sz="1900" spc="5" dirty="0">
                <a:latin typeface="Times New Roman"/>
                <a:cs typeface="Times New Roman"/>
              </a:rPr>
              <a:t>statistical </a:t>
            </a:r>
            <a:r>
              <a:rPr sz="1900" b="1" spc="5" dirty="0">
                <a:latin typeface="Times New Roman"/>
                <a:cs typeface="Times New Roman"/>
              </a:rPr>
              <a:t>reduction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5" dirty="0">
                <a:latin typeface="Times New Roman"/>
                <a:cs typeface="Times New Roman"/>
              </a:rPr>
              <a:t>fading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5" dirty="0">
                <a:latin typeface="Times New Roman"/>
                <a:cs typeface="Times New Roman"/>
              </a:rPr>
              <a:t>any known </a:t>
            </a:r>
            <a:r>
              <a:rPr sz="1900" spc="5" dirty="0">
                <a:latin typeface="Times New Roman"/>
                <a:cs typeface="Times New Roman"/>
              </a:rPr>
              <a:t>linear </a:t>
            </a:r>
            <a:r>
              <a:rPr sz="1900" b="1" spc="5" dirty="0">
                <a:latin typeface="Times New Roman"/>
                <a:cs typeface="Times New Roman"/>
              </a:rPr>
              <a:t>diversity</a:t>
            </a:r>
            <a:r>
              <a:rPr sz="1900" b="1" spc="42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combiner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6233795">
              <a:lnSpc>
                <a:spcPct val="101099"/>
              </a:lnSpc>
              <a:spcBef>
                <a:spcPts val="5"/>
              </a:spcBef>
              <a:tabLst>
                <a:tab pos="826135" algn="l"/>
                <a:tab pos="1615440" algn="l"/>
                <a:tab pos="2078989" algn="l"/>
                <a:tab pos="3181985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S</a:t>
            </a:r>
            <a:r>
              <a:rPr sz="1900" b="1" spc="20" dirty="0">
                <a:latin typeface="Times New Roman"/>
                <a:cs typeface="Times New Roman"/>
              </a:rPr>
              <a:t>i</a:t>
            </a:r>
            <a:r>
              <a:rPr sz="1900" b="1" spc="30" dirty="0">
                <a:latin typeface="Times New Roman"/>
                <a:cs typeface="Times New Roman"/>
              </a:rPr>
              <a:t>g</a:t>
            </a:r>
            <a:r>
              <a:rPr sz="1900" b="1" dirty="0">
                <a:latin typeface="Times New Roman"/>
                <a:cs typeface="Times New Roman"/>
              </a:rPr>
              <a:t>n</a:t>
            </a:r>
            <a:r>
              <a:rPr sz="1900" b="1" spc="5" dirty="0">
                <a:latin typeface="Times New Roman"/>
                <a:cs typeface="Times New Roman"/>
              </a:rPr>
              <a:t>al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35" dirty="0">
                <a:latin typeface="Times New Roman"/>
                <a:cs typeface="Times New Roman"/>
              </a:rPr>
              <a:t>c</a:t>
            </a:r>
            <a:r>
              <a:rPr sz="1900" spc="-15" dirty="0">
                <a:latin typeface="Times New Roman"/>
                <a:cs typeface="Times New Roman"/>
              </a:rPr>
              <a:t>o</a:t>
            </a:r>
            <a:r>
              <a:rPr sz="1900" spc="30" dirty="0">
                <a:latin typeface="Times New Roman"/>
                <a:cs typeface="Times New Roman"/>
              </a:rPr>
              <a:t>p</a:t>
            </a:r>
            <a:r>
              <a:rPr sz="1900" dirty="0">
                <a:latin typeface="Times New Roman"/>
                <a:cs typeface="Times New Roman"/>
              </a:rPr>
              <a:t>i</a:t>
            </a:r>
            <a:r>
              <a:rPr sz="1900" spc="10" dirty="0">
                <a:latin typeface="Times New Roman"/>
                <a:cs typeface="Times New Roman"/>
              </a:rPr>
              <a:t>e</a:t>
            </a:r>
            <a:r>
              <a:rPr sz="1900" spc="5" dirty="0">
                <a:latin typeface="Times New Roman"/>
                <a:cs typeface="Times New Roman"/>
              </a:rPr>
              <a:t>s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10" dirty="0">
                <a:latin typeface="Times New Roman"/>
                <a:cs typeface="Times New Roman"/>
              </a:rPr>
              <a:t>ar</a:t>
            </a:r>
            <a:r>
              <a:rPr sz="1900" spc="5" dirty="0">
                <a:latin typeface="Times New Roman"/>
                <a:cs typeface="Times New Roman"/>
              </a:rPr>
              <a:t>e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b="1" spc="35" dirty="0">
                <a:latin typeface="Times New Roman"/>
                <a:cs typeface="Times New Roman"/>
              </a:rPr>
              <a:t>w</a:t>
            </a:r>
            <a:r>
              <a:rPr sz="1900" b="1" spc="10" dirty="0">
                <a:latin typeface="Times New Roman"/>
                <a:cs typeface="Times New Roman"/>
              </a:rPr>
              <a:t>e</a:t>
            </a:r>
            <a:r>
              <a:rPr sz="1900" b="1" dirty="0">
                <a:latin typeface="Times New Roman"/>
                <a:cs typeface="Times New Roman"/>
              </a:rPr>
              <a:t>i</a:t>
            </a:r>
            <a:r>
              <a:rPr sz="1900" b="1" spc="5" dirty="0">
                <a:latin typeface="Times New Roman"/>
                <a:cs typeface="Times New Roman"/>
              </a:rPr>
              <a:t>g</a:t>
            </a:r>
            <a:r>
              <a:rPr sz="1900" b="1" dirty="0">
                <a:latin typeface="Times New Roman"/>
                <a:cs typeface="Times New Roman"/>
              </a:rPr>
              <a:t>h</a:t>
            </a:r>
            <a:r>
              <a:rPr sz="1900" b="1" spc="10" dirty="0">
                <a:latin typeface="Times New Roman"/>
                <a:cs typeface="Times New Roman"/>
              </a:rPr>
              <a:t>ted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10" dirty="0">
                <a:latin typeface="Times New Roman"/>
                <a:cs typeface="Times New Roman"/>
              </a:rPr>
              <a:t>a</a:t>
            </a:r>
            <a:r>
              <a:rPr sz="1900" spc="5" dirty="0">
                <a:latin typeface="Times New Roman"/>
                <a:cs typeface="Times New Roman"/>
              </a:rPr>
              <a:t>nd  </a:t>
            </a:r>
            <a:r>
              <a:rPr sz="1900" dirty="0">
                <a:latin typeface="Times New Roman"/>
                <a:cs typeface="Times New Roman"/>
              </a:rPr>
              <a:t>combined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coherently</a:t>
            </a:r>
            <a:r>
              <a:rPr sz="1900" spc="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5252" y="874776"/>
            <a:ext cx="304736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0" dirty="0">
                <a:solidFill>
                  <a:srgbClr val="BF0000"/>
                </a:solidFill>
              </a:rPr>
              <a:t>Maximal </a:t>
            </a:r>
            <a:r>
              <a:rPr spc="15" dirty="0">
                <a:solidFill>
                  <a:srgbClr val="BF0000"/>
                </a:solidFill>
              </a:rPr>
              <a:t>Ratio</a:t>
            </a:r>
            <a:r>
              <a:rPr spc="-170" dirty="0">
                <a:solidFill>
                  <a:srgbClr val="BF0000"/>
                </a:solidFill>
              </a:rPr>
              <a:t> </a:t>
            </a:r>
            <a:r>
              <a:rPr spc="15" dirty="0">
                <a:solidFill>
                  <a:srgbClr val="BF0000"/>
                </a:solidFill>
              </a:rPr>
              <a:t>Combining</a:t>
            </a:r>
          </a:p>
        </p:txBody>
      </p:sp>
      <p:sp>
        <p:nvSpPr>
          <p:cNvPr id="8" name="object 8"/>
          <p:cNvSpPr/>
          <p:nvPr/>
        </p:nvSpPr>
        <p:spPr>
          <a:xfrm>
            <a:off x="3029711" y="4862067"/>
            <a:ext cx="6419088" cy="1868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35883" y="3856179"/>
            <a:ext cx="9080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9523" y="3916451"/>
            <a:ext cx="52069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i="1" spc="-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0328" y="3916451"/>
            <a:ext cx="52069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i="1" spc="-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2490" y="3743403"/>
            <a:ext cx="174371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657985" algn="l"/>
              </a:tabLst>
            </a:pPr>
            <a:r>
              <a:rPr sz="1000" i="1" spc="15" dirty="0">
                <a:latin typeface="Times New Roman"/>
                <a:cs typeface="Times New Roman"/>
              </a:rPr>
              <a:t>L	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86493" y="4029915"/>
            <a:ext cx="62230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i="1" spc="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6276" y="3879745"/>
            <a:ext cx="138430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i="1" spc="10" dirty="0">
                <a:latin typeface="Times New Roman"/>
                <a:cs typeface="Times New Roman"/>
              </a:rPr>
              <a:t>a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0651" y="3845474"/>
            <a:ext cx="758190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36575" algn="l"/>
              </a:tabLst>
            </a:pPr>
            <a:r>
              <a:rPr sz="1000" i="1" spc="-270" dirty="0">
                <a:latin typeface="Times New Roman"/>
                <a:cs typeface="Times New Roman"/>
              </a:rPr>
              <a:t>j</a:t>
            </a:r>
            <a:r>
              <a:rPr sz="1050" i="1" spc="-270" dirty="0">
                <a:latin typeface="Verdana"/>
                <a:cs typeface="Verdana"/>
              </a:rPr>
              <a:t>	</a:t>
            </a:r>
            <a:r>
              <a:rPr sz="1000" spc="15" dirty="0">
                <a:latin typeface="Symbol"/>
                <a:cs typeface="Symbol"/>
              </a:rPr>
              <a:t>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i="1" spc="-270" dirty="0">
                <a:latin typeface="Times New Roman"/>
                <a:cs typeface="Times New Roman"/>
              </a:rPr>
              <a:t>j</a:t>
            </a:r>
            <a:r>
              <a:rPr sz="1050" i="1" spc="-270" dirty="0">
                <a:latin typeface="Verdana"/>
                <a:cs typeface="Verdana"/>
              </a:rPr>
              <a:t>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540" y="3879745"/>
            <a:ext cx="64960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2445" algn="l"/>
              </a:tabLst>
            </a:pPr>
            <a:r>
              <a:rPr sz="1750" i="1" spc="15" dirty="0">
                <a:latin typeface="Times New Roman"/>
                <a:cs typeface="Times New Roman"/>
              </a:rPr>
              <a:t>Z	</a:t>
            </a:r>
            <a:r>
              <a:rPr sz="1750" spc="15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1233" y="3879745"/>
            <a:ext cx="1347470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57530" algn="l"/>
                <a:tab pos="1210310" algn="l"/>
              </a:tabLst>
            </a:pPr>
            <a:r>
              <a:rPr sz="1750" i="1" spc="10" dirty="0">
                <a:latin typeface="Times New Roman"/>
                <a:cs typeface="Times New Roman"/>
              </a:rPr>
              <a:t>a </a:t>
            </a:r>
            <a:r>
              <a:rPr sz="1750" i="1" spc="-210" dirty="0">
                <a:latin typeface="Times New Roman"/>
                <a:cs typeface="Times New Roman"/>
              </a:rPr>
              <a:t> </a:t>
            </a:r>
            <a:r>
              <a:rPr sz="1750" i="1" spc="10" dirty="0">
                <a:latin typeface="Times New Roman"/>
                <a:cs typeface="Times New Roman"/>
              </a:rPr>
              <a:t>e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1750" i="1" spc="10" dirty="0">
                <a:latin typeface="Times New Roman"/>
                <a:cs typeface="Times New Roman"/>
              </a:rPr>
              <a:t>a</a:t>
            </a:r>
            <a:r>
              <a:rPr sz="1750" i="1" dirty="0">
                <a:latin typeface="Times New Roman"/>
                <a:cs typeface="Times New Roman"/>
              </a:rPr>
              <a:t> </a:t>
            </a:r>
            <a:r>
              <a:rPr sz="1750" i="1" spc="-185" dirty="0">
                <a:latin typeface="Times New Roman"/>
                <a:cs typeface="Times New Roman"/>
              </a:rPr>
              <a:t> </a:t>
            </a:r>
            <a:r>
              <a:rPr sz="1750" i="1" spc="10" dirty="0">
                <a:latin typeface="Times New Roman"/>
                <a:cs typeface="Times New Roman"/>
              </a:rPr>
              <a:t>e</a:t>
            </a:r>
            <a:r>
              <a:rPr sz="1750" i="1" dirty="0">
                <a:latin typeface="Times New Roman"/>
                <a:cs typeface="Times New Roman"/>
              </a:rPr>
              <a:t>	</a:t>
            </a:r>
            <a:r>
              <a:rPr sz="1750" spc="15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748" y="3821654"/>
            <a:ext cx="975994" cy="549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582295" marR="5080" indent="-570230">
              <a:lnSpc>
                <a:spcPct val="81600"/>
              </a:lnSpc>
              <a:spcBef>
                <a:spcPts val="700"/>
              </a:spcBef>
              <a:tabLst>
                <a:tab pos="545465" algn="l"/>
                <a:tab pos="926465" algn="l"/>
              </a:tabLst>
            </a:pPr>
            <a:r>
              <a:rPr sz="1000" i="1" spc="25" dirty="0">
                <a:latin typeface="Times New Roman"/>
                <a:cs typeface="Times New Roman"/>
              </a:rPr>
              <a:t>M</a:t>
            </a:r>
            <a:r>
              <a:rPr sz="1000" i="1" spc="10" dirty="0">
                <a:latin typeface="Times New Roman"/>
                <a:cs typeface="Times New Roman"/>
              </a:rPr>
              <a:t>R</a:t>
            </a:r>
            <a:r>
              <a:rPr sz="1000" i="1" spc="15" dirty="0">
                <a:latin typeface="Times New Roman"/>
                <a:cs typeface="Times New Roman"/>
              </a:rPr>
              <a:t>C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2650" spc="10" dirty="0">
                <a:latin typeface="Symbol"/>
                <a:cs typeface="Symbol"/>
              </a:rPr>
              <a:t>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1000" i="1" spc="5" dirty="0">
                <a:latin typeface="Times New Roman"/>
                <a:cs typeface="Times New Roman"/>
              </a:rPr>
              <a:t>i  </a:t>
            </a:r>
            <a:r>
              <a:rPr sz="1000" i="1" spc="20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Symbol"/>
                <a:cs typeface="Symbol"/>
              </a:rPr>
              <a:t></a:t>
            </a:r>
            <a:r>
              <a:rPr sz="1000" spc="2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2677" y="3821654"/>
            <a:ext cx="442595" cy="5492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8895" marR="5080" indent="-36830">
              <a:lnSpc>
                <a:spcPct val="81600"/>
              </a:lnSpc>
              <a:spcBef>
                <a:spcPts val="700"/>
              </a:spcBef>
              <a:tabLst>
                <a:tab pos="393065" algn="l"/>
              </a:tabLst>
            </a:pPr>
            <a:r>
              <a:rPr sz="2650" spc="10" dirty="0">
                <a:latin typeface="Symbol"/>
                <a:cs typeface="Symbol"/>
              </a:rPr>
              <a:t></a:t>
            </a:r>
            <a:r>
              <a:rPr sz="2650" spc="10" dirty="0">
                <a:latin typeface="Times New Roman"/>
                <a:cs typeface="Times New Roman"/>
              </a:rPr>
              <a:t>	</a:t>
            </a:r>
            <a:r>
              <a:rPr sz="1000" i="1" spc="5" dirty="0">
                <a:latin typeface="Times New Roman"/>
                <a:cs typeface="Times New Roman"/>
              </a:rPr>
              <a:t>i  </a:t>
            </a:r>
            <a:r>
              <a:rPr sz="1000" i="1" spc="20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Symbol"/>
                <a:cs typeface="Symbol"/>
              </a:rPr>
              <a:t></a:t>
            </a:r>
            <a:r>
              <a:rPr sz="1000" spc="2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252" y="874776"/>
            <a:ext cx="265176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>
                <a:solidFill>
                  <a:srgbClr val="BF0000"/>
                </a:solidFill>
              </a:rPr>
              <a:t>Equal </a:t>
            </a:r>
            <a:r>
              <a:rPr spc="20" dirty="0">
                <a:solidFill>
                  <a:srgbClr val="BF0000"/>
                </a:solidFill>
              </a:rPr>
              <a:t>Gain</a:t>
            </a:r>
            <a:r>
              <a:rPr spc="-145" dirty="0">
                <a:solidFill>
                  <a:srgbClr val="BF0000"/>
                </a:solidFill>
              </a:rPr>
              <a:t> </a:t>
            </a:r>
            <a:r>
              <a:rPr spc="15" dirty="0">
                <a:solidFill>
                  <a:srgbClr val="BF0000"/>
                </a:solidFill>
              </a:rPr>
              <a:t>Combining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972" y="1453895"/>
            <a:ext cx="9374505" cy="1494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5" dirty="0">
                <a:latin typeface="Times New Roman"/>
                <a:cs typeface="Times New Roman"/>
              </a:rPr>
              <a:t>Instead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10" dirty="0">
                <a:latin typeface="Times New Roman"/>
                <a:cs typeface="Times New Roman"/>
              </a:rPr>
              <a:t>variable </a:t>
            </a:r>
            <a:r>
              <a:rPr sz="1900" dirty="0">
                <a:latin typeface="Times New Roman"/>
                <a:cs typeface="Times New Roman"/>
              </a:rPr>
              <a:t>weighting, </a:t>
            </a:r>
            <a:r>
              <a:rPr sz="1900" spc="10" dirty="0">
                <a:latin typeface="Times New Roman"/>
                <a:cs typeface="Times New Roman"/>
              </a:rPr>
              <a:t>each branch </a:t>
            </a:r>
            <a:r>
              <a:rPr sz="1900" dirty="0">
                <a:latin typeface="Times New Roman"/>
                <a:cs typeface="Times New Roman"/>
              </a:rPr>
              <a:t>weight is </a:t>
            </a:r>
            <a:r>
              <a:rPr sz="1900" spc="5" dirty="0">
                <a:latin typeface="Times New Roman"/>
                <a:cs typeface="Times New Roman"/>
              </a:rPr>
              <a:t>set to</a:t>
            </a:r>
            <a:r>
              <a:rPr sz="1900" spc="27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unity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6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latin typeface="Times New Roman"/>
                <a:cs typeface="Times New Roman"/>
              </a:rPr>
              <a:t>So </a:t>
            </a:r>
            <a:r>
              <a:rPr sz="1900" b="1" spc="15" dirty="0">
                <a:latin typeface="Times New Roman"/>
                <a:cs typeface="Times New Roman"/>
              </a:rPr>
              <a:t>combining </a:t>
            </a:r>
            <a:r>
              <a:rPr sz="1900" spc="5" dirty="0">
                <a:latin typeface="Times New Roman"/>
                <a:cs typeface="Times New Roman"/>
              </a:rPr>
              <a:t>all the signals </a:t>
            </a:r>
            <a:r>
              <a:rPr sz="1900" spc="15" dirty="0">
                <a:latin typeface="Times New Roman"/>
                <a:cs typeface="Times New Roman"/>
              </a:rPr>
              <a:t>in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10" dirty="0">
                <a:latin typeface="Times New Roman"/>
                <a:cs typeface="Times New Roman"/>
              </a:rPr>
              <a:t>co-phased </a:t>
            </a:r>
            <a:r>
              <a:rPr sz="1900" spc="5" dirty="0">
                <a:latin typeface="Times New Roman"/>
                <a:cs typeface="Times New Roman"/>
              </a:rPr>
              <a:t>manner with </a:t>
            </a:r>
            <a:r>
              <a:rPr sz="1900" b="1" spc="10" dirty="0">
                <a:latin typeface="Times New Roman"/>
                <a:cs typeface="Times New Roman"/>
              </a:rPr>
              <a:t>unity weights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5" dirty="0">
                <a:latin typeface="Times New Roman"/>
                <a:cs typeface="Times New Roman"/>
              </a:rPr>
              <a:t>all </a:t>
            </a:r>
            <a:r>
              <a:rPr sz="1900" spc="10" dirty="0">
                <a:latin typeface="Times New Roman"/>
                <a:cs typeface="Times New Roman"/>
              </a:rPr>
              <a:t>signal </a:t>
            </a:r>
            <a:r>
              <a:rPr sz="1900" spc="5" dirty="0">
                <a:latin typeface="Times New Roman"/>
                <a:cs typeface="Times New Roman"/>
              </a:rPr>
              <a:t>levels  so </a:t>
            </a:r>
            <a:r>
              <a:rPr sz="1900" spc="10" dirty="0">
                <a:latin typeface="Times New Roman"/>
                <a:cs typeface="Times New Roman"/>
              </a:rPr>
              <a:t>as </a:t>
            </a:r>
            <a:r>
              <a:rPr sz="1900" spc="5" dirty="0">
                <a:latin typeface="Times New Roman"/>
                <a:cs typeface="Times New Roman"/>
              </a:rPr>
              <a:t>to have the </a:t>
            </a:r>
            <a:r>
              <a:rPr sz="1900" b="1" spc="5" dirty="0">
                <a:latin typeface="Times New Roman"/>
                <a:cs typeface="Times New Roman"/>
              </a:rPr>
              <a:t>highest </a:t>
            </a:r>
            <a:r>
              <a:rPr sz="1900" spc="5" dirty="0">
                <a:latin typeface="Times New Roman"/>
                <a:cs typeface="Times New Roman"/>
              </a:rPr>
              <a:t>achievable </a:t>
            </a:r>
            <a:r>
              <a:rPr sz="1900" b="1" spc="5" dirty="0">
                <a:latin typeface="Times New Roman"/>
                <a:cs typeface="Times New Roman"/>
              </a:rPr>
              <a:t>SNR </a:t>
            </a:r>
            <a:r>
              <a:rPr sz="1900" spc="5" dirty="0">
                <a:latin typeface="Times New Roman"/>
                <a:cs typeface="Times New Roman"/>
              </a:rPr>
              <a:t>at the receiver at </a:t>
            </a:r>
            <a:r>
              <a:rPr sz="1900" b="1" dirty="0">
                <a:latin typeface="Times New Roman"/>
                <a:cs typeface="Times New Roman"/>
              </a:rPr>
              <a:t>all</a:t>
            </a:r>
            <a:r>
              <a:rPr sz="1900" b="1" spc="22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times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ts val="224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performance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b="1" spc="10" dirty="0">
                <a:latin typeface="Times New Roman"/>
                <a:cs typeface="Times New Roman"/>
              </a:rPr>
              <a:t>marginally inferior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10" dirty="0">
                <a:latin typeface="Times New Roman"/>
                <a:cs typeface="Times New Roman"/>
              </a:rPr>
              <a:t>maximal ratio </a:t>
            </a:r>
            <a:r>
              <a:rPr sz="1900" spc="15" dirty="0">
                <a:latin typeface="Times New Roman"/>
                <a:cs typeface="Times New Roman"/>
              </a:rPr>
              <a:t>combining (</a:t>
            </a:r>
            <a:r>
              <a:rPr sz="1900" b="1" spc="15" dirty="0">
                <a:latin typeface="Times New Roman"/>
                <a:cs typeface="Times New Roman"/>
              </a:rPr>
              <a:t>MRC</a:t>
            </a:r>
            <a:r>
              <a:rPr sz="1900" spc="15" dirty="0">
                <a:latin typeface="Times New Roman"/>
                <a:cs typeface="Times New Roman"/>
              </a:rPr>
              <a:t>) </a:t>
            </a:r>
            <a:r>
              <a:rPr sz="1900" spc="10" dirty="0">
                <a:latin typeface="Times New Roman"/>
                <a:cs typeface="Times New Roman"/>
              </a:rPr>
              <a:t>and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superior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spc="5" dirty="0">
                <a:latin typeface="Times New Roman"/>
                <a:cs typeface="Times New Roman"/>
              </a:rPr>
              <a:t>to </a:t>
            </a:r>
            <a:r>
              <a:rPr sz="1900" b="1" spc="10" dirty="0">
                <a:latin typeface="Times New Roman"/>
                <a:cs typeface="Times New Roman"/>
              </a:rPr>
              <a:t>selection</a:t>
            </a:r>
            <a:r>
              <a:rPr sz="1900" b="1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diversity</a:t>
            </a:r>
            <a:r>
              <a:rPr sz="1900" spc="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7379" y="5831046"/>
            <a:ext cx="52069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-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1316" y="5831046"/>
            <a:ext cx="52069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i="1" spc="-5" dirty="0">
                <a:latin typeface="Times New Roman"/>
                <a:cs typeface="Times New Roman"/>
              </a:rPr>
              <a:t>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972" y="5187132"/>
            <a:ext cx="4040504" cy="65278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900" b="1" dirty="0">
                <a:latin typeface="Times New Roman"/>
                <a:cs typeface="Times New Roman"/>
              </a:rPr>
              <a:t>Signal </a:t>
            </a:r>
            <a:r>
              <a:rPr sz="1900" spc="5" dirty="0">
                <a:latin typeface="Times New Roman"/>
                <a:cs typeface="Times New Roman"/>
              </a:rPr>
              <a:t>copies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5" dirty="0">
                <a:latin typeface="Times New Roman"/>
                <a:cs typeface="Times New Roman"/>
              </a:rPr>
              <a:t>combined</a:t>
            </a:r>
            <a:r>
              <a:rPr sz="1900" b="1" spc="14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coherently</a:t>
            </a:r>
            <a:r>
              <a:rPr sz="1900" spc="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  <a:p>
            <a:pPr marR="558165" algn="r">
              <a:lnSpc>
                <a:spcPct val="100000"/>
              </a:lnSpc>
              <a:spcBef>
                <a:spcPts val="515"/>
              </a:spcBef>
            </a:pPr>
            <a:r>
              <a:rPr sz="1000" i="1" spc="10" dirty="0">
                <a:latin typeface="Times New Roman"/>
                <a:cs typeface="Times New Roman"/>
              </a:rPr>
              <a:t>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2073" y="5658170"/>
            <a:ext cx="9779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i="1" spc="10" dirty="0">
                <a:latin typeface="Times New Roman"/>
                <a:cs typeface="Times New Roman"/>
              </a:rPr>
              <a:t>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7502" y="5941634"/>
            <a:ext cx="61594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i="1" spc="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3588" y="5791917"/>
            <a:ext cx="150495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i="1" spc="10" dirty="0">
                <a:latin typeface="Times New Roman"/>
                <a:cs typeface="Times New Roman"/>
              </a:rPr>
              <a:t>Z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8508" y="5757214"/>
            <a:ext cx="51117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92735" algn="l"/>
              </a:tabLst>
            </a:pPr>
            <a:r>
              <a:rPr sz="1000" i="1" spc="-270" dirty="0">
                <a:latin typeface="Times New Roman"/>
                <a:cs typeface="Times New Roman"/>
              </a:rPr>
              <a:t>j</a:t>
            </a:r>
            <a:r>
              <a:rPr sz="1050" i="1" spc="-270" dirty="0">
                <a:latin typeface="Verdana"/>
                <a:cs typeface="Verdana"/>
              </a:rPr>
              <a:t>	</a:t>
            </a:r>
            <a:r>
              <a:rPr sz="1000" spc="10" dirty="0">
                <a:latin typeface="Symbol"/>
                <a:cs typeface="Symbol"/>
              </a:rPr>
              <a:t>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i="1" spc="-280" dirty="0">
                <a:latin typeface="Times New Roman"/>
                <a:cs typeface="Times New Roman"/>
              </a:rPr>
              <a:t>j</a:t>
            </a:r>
            <a:r>
              <a:rPr sz="1050" i="1" spc="-280" dirty="0">
                <a:latin typeface="Verdana"/>
                <a:cs typeface="Verdana"/>
              </a:rPr>
              <a:t>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1579" y="6100129"/>
            <a:ext cx="20320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i="1" spc="80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1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3294" y="6100129"/>
            <a:ext cx="20320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i="1" spc="80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Symbol"/>
                <a:cs typeface="Symbol"/>
              </a:rPr>
              <a:t></a:t>
            </a:r>
            <a:r>
              <a:rPr sz="1000" spc="10" dirty="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96844" y="5734365"/>
            <a:ext cx="96075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0225" algn="l"/>
                <a:tab pos="911225" algn="l"/>
              </a:tabLst>
            </a:pPr>
            <a:r>
              <a:rPr sz="1000" i="1" spc="5" dirty="0">
                <a:latin typeface="Times New Roman"/>
                <a:cs typeface="Times New Roman"/>
              </a:rPr>
              <a:t>E</a:t>
            </a:r>
            <a:r>
              <a:rPr sz="1000" i="1" spc="15" dirty="0">
                <a:latin typeface="Times New Roman"/>
                <a:cs typeface="Times New Roman"/>
              </a:rPr>
              <a:t>GC</a:t>
            </a:r>
            <a:r>
              <a:rPr sz="1000" i="1" dirty="0">
                <a:latin typeface="Times New Roman"/>
                <a:cs typeface="Times New Roman"/>
              </a:rPr>
              <a:t>	</a:t>
            </a:r>
            <a:r>
              <a:rPr sz="2650" dirty="0">
                <a:latin typeface="Symbol"/>
                <a:cs typeface="Symbol"/>
              </a:rPr>
              <a:t>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1000" i="1" spc="5" dirty="0"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5867" y="5679501"/>
            <a:ext cx="206375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485775" algn="l"/>
                <a:tab pos="984885" algn="l"/>
                <a:tab pos="1439545" algn="l"/>
              </a:tabLst>
            </a:pPr>
            <a:r>
              <a:rPr sz="1750" spc="10" dirty="0">
                <a:latin typeface="Symbol"/>
                <a:cs typeface="Symbol"/>
              </a:rPr>
              <a:t></a:t>
            </a:r>
            <a:r>
              <a:rPr sz="1750" spc="10" dirty="0">
                <a:latin typeface="Times New Roman"/>
                <a:cs typeface="Times New Roman"/>
              </a:rPr>
              <a:t>	</a:t>
            </a:r>
            <a:r>
              <a:rPr sz="1750" i="1" spc="10" dirty="0">
                <a:latin typeface="Times New Roman"/>
                <a:cs typeface="Times New Roman"/>
              </a:rPr>
              <a:t>a</a:t>
            </a:r>
            <a:r>
              <a:rPr sz="1750" i="1" spc="229" dirty="0">
                <a:latin typeface="Times New Roman"/>
                <a:cs typeface="Times New Roman"/>
              </a:rPr>
              <a:t> </a:t>
            </a:r>
            <a:r>
              <a:rPr sz="1750" i="1" spc="5" dirty="0">
                <a:latin typeface="Times New Roman"/>
                <a:cs typeface="Times New Roman"/>
              </a:rPr>
              <a:t>e	e	</a:t>
            </a:r>
            <a:r>
              <a:rPr sz="1750" spc="10" dirty="0">
                <a:latin typeface="Symbol"/>
                <a:cs typeface="Symbol"/>
              </a:rPr>
              <a:t></a:t>
            </a:r>
            <a:r>
              <a:rPr sz="1750" spc="10" dirty="0">
                <a:latin typeface="Times New Roman"/>
                <a:cs typeface="Times New Roman"/>
              </a:rPr>
              <a:t> </a:t>
            </a:r>
            <a:r>
              <a:rPr sz="3975" baseline="-8385" dirty="0">
                <a:latin typeface="Symbol"/>
                <a:cs typeface="Symbol"/>
              </a:rPr>
              <a:t></a:t>
            </a:r>
            <a:r>
              <a:rPr sz="3975" spc="-757" baseline="-8385" dirty="0">
                <a:latin typeface="Times New Roman"/>
                <a:cs typeface="Times New Roman"/>
              </a:rPr>
              <a:t> </a:t>
            </a:r>
            <a:r>
              <a:rPr sz="1750" i="1" spc="10" dirty="0">
                <a:latin typeface="Times New Roman"/>
                <a:cs typeface="Times New Roman"/>
              </a:rPr>
              <a:t>a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28088" y="3088132"/>
            <a:ext cx="5721096" cy="2029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861804" y="6461822"/>
            <a:ext cx="2406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pPr marL="38100">
                <a:lnSpc>
                  <a:spcPct val="100000"/>
                </a:lnSpc>
              </a:pPr>
              <a:t>13</a:t>
            </a:fld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04" y="832104"/>
            <a:ext cx="9220200" cy="206756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900" b="1" spc="10" dirty="0">
                <a:solidFill>
                  <a:srgbClr val="0000CC"/>
                </a:solidFill>
                <a:latin typeface="Times New Roman"/>
                <a:cs typeface="Times New Roman"/>
              </a:rPr>
              <a:t>RAKE</a:t>
            </a:r>
            <a:r>
              <a:rPr sz="190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 Receiver</a:t>
            </a:r>
            <a:endParaRPr sz="1900">
              <a:latin typeface="Times New Roman"/>
              <a:cs typeface="Times New Roman"/>
            </a:endParaRPr>
          </a:p>
          <a:p>
            <a:pPr marL="12700" marR="8255">
              <a:lnSpc>
                <a:spcPct val="101099"/>
              </a:lnSpc>
              <a:spcBef>
                <a:spcPts val="110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Since, </a:t>
            </a:r>
            <a:r>
              <a:rPr sz="1900" b="1" spc="10" dirty="0">
                <a:latin typeface="Times New Roman"/>
                <a:cs typeface="Times New Roman"/>
              </a:rPr>
              <a:t>multipath </a:t>
            </a:r>
            <a:r>
              <a:rPr sz="1900" spc="10" dirty="0">
                <a:latin typeface="Times New Roman"/>
                <a:cs typeface="Times New Roman"/>
              </a:rPr>
              <a:t>components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signal carry </a:t>
            </a:r>
            <a:r>
              <a:rPr sz="1900" spc="5" dirty="0">
                <a:latin typeface="Times New Roman"/>
                <a:cs typeface="Times New Roman"/>
              </a:rPr>
              <a:t>important </a:t>
            </a:r>
            <a:r>
              <a:rPr sz="1900" b="1" spc="10" dirty="0">
                <a:latin typeface="Times New Roman"/>
                <a:cs typeface="Times New Roman"/>
              </a:rPr>
              <a:t>information</a:t>
            </a:r>
            <a:r>
              <a:rPr sz="1900" spc="10" dirty="0">
                <a:latin typeface="Times New Roman"/>
                <a:cs typeface="Times New Roman"/>
              </a:rPr>
              <a:t>. </a:t>
            </a:r>
            <a:r>
              <a:rPr sz="1900" spc="20" dirty="0">
                <a:latin typeface="Times New Roman"/>
                <a:cs typeface="Times New Roman"/>
              </a:rPr>
              <a:t>They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dirty="0">
                <a:latin typeface="Times New Roman"/>
                <a:cs typeface="Times New Roman"/>
              </a:rPr>
              <a:t>time  </a:t>
            </a:r>
            <a:r>
              <a:rPr sz="1900" b="1" spc="10" dirty="0">
                <a:latin typeface="Times New Roman"/>
                <a:cs typeface="Times New Roman"/>
              </a:rPr>
              <a:t>delayed </a:t>
            </a:r>
            <a:r>
              <a:rPr sz="1900" dirty="0">
                <a:latin typeface="Times New Roman"/>
                <a:cs typeface="Times New Roman"/>
              </a:rPr>
              <a:t>versions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original</a:t>
            </a:r>
            <a:r>
              <a:rPr sz="1900" b="1" spc="19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signal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1099"/>
              </a:lnSpc>
              <a:buSzPct val="94736"/>
              <a:buFont typeface="Wingdings"/>
              <a:buChar char=""/>
              <a:tabLst>
                <a:tab pos="293370" algn="l"/>
              </a:tabLst>
            </a:pPr>
            <a:r>
              <a:rPr sz="1900" b="1" spc="20" dirty="0">
                <a:latin typeface="Times New Roman"/>
                <a:cs typeface="Times New Roman"/>
              </a:rPr>
              <a:t>RAKE </a:t>
            </a:r>
            <a:r>
              <a:rPr sz="1900" spc="5" dirty="0">
                <a:latin typeface="Times New Roman"/>
                <a:cs typeface="Times New Roman"/>
              </a:rPr>
              <a:t>receiver </a:t>
            </a:r>
            <a:r>
              <a:rPr sz="1900" b="1" spc="10" dirty="0">
                <a:latin typeface="Times New Roman"/>
                <a:cs typeface="Times New Roman"/>
              </a:rPr>
              <a:t>collects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time shifted </a:t>
            </a:r>
            <a:r>
              <a:rPr sz="1900" spc="5" dirty="0">
                <a:latin typeface="Times New Roman"/>
                <a:cs typeface="Times New Roman"/>
              </a:rPr>
              <a:t>versions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original signal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spc="10" dirty="0">
                <a:latin typeface="Times New Roman"/>
                <a:cs typeface="Times New Roman"/>
              </a:rPr>
              <a:t>providing </a:t>
            </a:r>
            <a:r>
              <a:rPr sz="1900" spc="5" dirty="0">
                <a:latin typeface="Times New Roman"/>
                <a:cs typeface="Times New Roman"/>
              </a:rPr>
              <a:t>a  </a:t>
            </a:r>
            <a:r>
              <a:rPr sz="1900" spc="10" dirty="0">
                <a:latin typeface="Times New Roman"/>
                <a:cs typeface="Times New Roman"/>
              </a:rPr>
              <a:t>separate </a:t>
            </a:r>
            <a:r>
              <a:rPr sz="1900" b="1" spc="5" dirty="0">
                <a:latin typeface="Times New Roman"/>
                <a:cs typeface="Times New Roman"/>
              </a:rPr>
              <a:t>correlation </a:t>
            </a:r>
            <a:r>
              <a:rPr sz="1900" spc="5" dirty="0">
                <a:latin typeface="Times New Roman"/>
                <a:cs typeface="Times New Roman"/>
              </a:rPr>
              <a:t>receiver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b="1" spc="10" dirty="0">
                <a:latin typeface="Times New Roman"/>
                <a:cs typeface="Times New Roman"/>
              </a:rPr>
              <a:t>each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dirty="0">
                <a:latin typeface="Times New Roman"/>
                <a:cs typeface="Times New Roman"/>
              </a:rPr>
              <a:t>multipath</a:t>
            </a:r>
            <a:r>
              <a:rPr sz="1900" b="1" spc="14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signals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8360" y="3136900"/>
            <a:ext cx="6306312" cy="2532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3375" y="5745988"/>
            <a:ext cx="8302752" cy="83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61804" y="6461822"/>
            <a:ext cx="2406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pPr marL="38100">
                <a:lnSpc>
                  <a:spcPct val="100000"/>
                </a:lnSpc>
              </a:pPr>
              <a:t>14</a:t>
            </a:fld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1804" y="6461822"/>
            <a:ext cx="2406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pPr marL="38100">
                <a:lnSpc>
                  <a:spcPct val="100000"/>
                </a:lnSpc>
              </a:pPr>
              <a:t>15</a:t>
            </a:fld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0388" y="1514856"/>
            <a:ext cx="9479915" cy="4146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5240" algn="just">
              <a:lnSpc>
                <a:spcPct val="101600"/>
              </a:lnSpc>
              <a:spcBef>
                <a:spcPts val="8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receiver </a:t>
            </a:r>
            <a:r>
              <a:rPr sz="1900" spc="5" dirty="0">
                <a:latin typeface="Times New Roman"/>
                <a:cs typeface="Times New Roman"/>
              </a:rPr>
              <a:t>technique which </a:t>
            </a:r>
            <a:r>
              <a:rPr sz="1900" b="1" spc="5" dirty="0">
                <a:latin typeface="Times New Roman"/>
                <a:cs typeface="Times New Roman"/>
              </a:rPr>
              <a:t>uses </a:t>
            </a:r>
            <a:r>
              <a:rPr sz="1900" spc="10" dirty="0">
                <a:latin typeface="Times New Roman"/>
                <a:cs typeface="Times New Roman"/>
              </a:rPr>
              <a:t>several </a:t>
            </a:r>
            <a:r>
              <a:rPr sz="1900" b="1" spc="10" dirty="0">
                <a:latin typeface="Times New Roman"/>
                <a:cs typeface="Times New Roman"/>
              </a:rPr>
              <a:t>baseband </a:t>
            </a:r>
            <a:r>
              <a:rPr sz="1900" spc="5" dirty="0">
                <a:latin typeface="Times New Roman"/>
                <a:cs typeface="Times New Roman"/>
              </a:rPr>
              <a:t>correlators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10" dirty="0">
                <a:latin typeface="Times New Roman"/>
                <a:cs typeface="Times New Roman"/>
              </a:rPr>
              <a:t>individually </a:t>
            </a:r>
            <a:r>
              <a:rPr sz="1900" b="1" spc="5" dirty="0">
                <a:latin typeface="Times New Roman"/>
                <a:cs typeface="Times New Roman"/>
              </a:rPr>
              <a:t>process  </a:t>
            </a:r>
            <a:r>
              <a:rPr sz="1900" spc="5" dirty="0">
                <a:latin typeface="Times New Roman"/>
                <a:cs typeface="Times New Roman"/>
              </a:rPr>
              <a:t>several </a:t>
            </a:r>
            <a:r>
              <a:rPr sz="1900" b="1" spc="10" dirty="0">
                <a:latin typeface="Times New Roman"/>
                <a:cs typeface="Times New Roman"/>
              </a:rPr>
              <a:t>multipath </a:t>
            </a:r>
            <a:r>
              <a:rPr sz="1900" spc="10" dirty="0">
                <a:latin typeface="Times New Roman"/>
                <a:cs typeface="Times New Roman"/>
              </a:rPr>
              <a:t>components. </a:t>
            </a: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correlators </a:t>
            </a:r>
            <a:r>
              <a:rPr sz="1900" b="1" spc="15" dirty="0">
                <a:latin typeface="Times New Roman"/>
                <a:cs typeface="Times New Roman"/>
              </a:rPr>
              <a:t>outputs </a:t>
            </a:r>
            <a:r>
              <a:rPr sz="1900" spc="15" dirty="0">
                <a:latin typeface="Times New Roman"/>
                <a:cs typeface="Times New Roman"/>
              </a:rPr>
              <a:t>are </a:t>
            </a:r>
            <a:r>
              <a:rPr sz="1900" b="1" spc="10" dirty="0">
                <a:latin typeface="Times New Roman"/>
                <a:cs typeface="Times New Roman"/>
              </a:rPr>
              <a:t>combined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5" dirty="0">
                <a:latin typeface="Times New Roman"/>
                <a:cs typeface="Times New Roman"/>
              </a:rPr>
              <a:t>achieve </a:t>
            </a:r>
            <a:r>
              <a:rPr sz="1900" b="1" spc="10" dirty="0">
                <a:latin typeface="Times New Roman"/>
                <a:cs typeface="Times New Roman"/>
              </a:rPr>
              <a:t>improve  </a:t>
            </a:r>
            <a:r>
              <a:rPr sz="1900" spc="5" dirty="0">
                <a:latin typeface="Times New Roman"/>
                <a:cs typeface="Times New Roman"/>
              </a:rPr>
              <a:t>communication </a:t>
            </a:r>
            <a:r>
              <a:rPr sz="1900" b="1" dirty="0">
                <a:latin typeface="Times New Roman"/>
                <a:cs typeface="Times New Roman"/>
              </a:rPr>
              <a:t>reliability </a:t>
            </a:r>
            <a:r>
              <a:rPr sz="1900" spc="10" dirty="0">
                <a:latin typeface="Times New Roman"/>
                <a:cs typeface="Times New Roman"/>
              </a:rPr>
              <a:t>and</a:t>
            </a:r>
            <a:r>
              <a:rPr sz="1900" spc="15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performance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699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20" dirty="0">
                <a:latin typeface="Times New Roman"/>
                <a:cs typeface="Times New Roman"/>
              </a:rPr>
              <a:t>RAKE </a:t>
            </a:r>
            <a:r>
              <a:rPr sz="1900" spc="5" dirty="0">
                <a:latin typeface="Times New Roman"/>
                <a:cs typeface="Times New Roman"/>
              </a:rPr>
              <a:t>receivers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5" dirty="0">
                <a:latin typeface="Times New Roman"/>
                <a:cs typeface="Times New Roman"/>
              </a:rPr>
              <a:t>mostly/widely </a:t>
            </a:r>
            <a:r>
              <a:rPr sz="1900" spc="10" dirty="0">
                <a:latin typeface="Times New Roman"/>
                <a:cs typeface="Times New Roman"/>
              </a:rPr>
              <a:t>used </a:t>
            </a:r>
            <a:r>
              <a:rPr sz="1900" dirty="0">
                <a:latin typeface="Times New Roman"/>
                <a:cs typeface="Times New Roman"/>
              </a:rPr>
              <a:t>in </a:t>
            </a:r>
            <a:r>
              <a:rPr sz="1900" b="1" spc="15" dirty="0">
                <a:latin typeface="Times New Roman"/>
                <a:cs typeface="Times New Roman"/>
              </a:rPr>
              <a:t>CDMA</a:t>
            </a:r>
            <a:r>
              <a:rPr sz="1900" spc="15" dirty="0">
                <a:latin typeface="Times New Roman"/>
                <a:cs typeface="Times New Roman"/>
              </a:rPr>
              <a:t>, </a:t>
            </a:r>
            <a:r>
              <a:rPr sz="1900" spc="10" dirty="0">
                <a:latin typeface="Times New Roman"/>
                <a:cs typeface="Times New Roman"/>
              </a:rPr>
              <a:t>spread spectrum </a:t>
            </a:r>
            <a:r>
              <a:rPr sz="1900" spc="5" dirty="0">
                <a:latin typeface="Times New Roman"/>
                <a:cs typeface="Times New Roman"/>
              </a:rPr>
              <a:t>system. </a:t>
            </a:r>
            <a:r>
              <a:rPr sz="1900" spc="-5" dirty="0">
                <a:latin typeface="Times New Roman"/>
                <a:cs typeface="Times New Roman"/>
              </a:rPr>
              <a:t>In </a:t>
            </a:r>
            <a:r>
              <a:rPr sz="1900" spc="10" dirty="0">
                <a:latin typeface="Times New Roman"/>
                <a:cs typeface="Times New Roman"/>
              </a:rPr>
              <a:t>CDMA, </a:t>
            </a:r>
            <a:r>
              <a:rPr sz="1900" dirty="0">
                <a:latin typeface="Times New Roman"/>
                <a:cs typeface="Times New Roman"/>
              </a:rPr>
              <a:t>the  </a:t>
            </a:r>
            <a:r>
              <a:rPr sz="1900" b="1" spc="10" dirty="0">
                <a:latin typeface="Times New Roman"/>
                <a:cs typeface="Times New Roman"/>
              </a:rPr>
              <a:t>chip-rate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10" dirty="0">
                <a:latin typeface="Times New Roman"/>
                <a:cs typeface="Times New Roman"/>
              </a:rPr>
              <a:t>typically </a:t>
            </a:r>
            <a:r>
              <a:rPr sz="1900" b="1" spc="15" dirty="0">
                <a:latin typeface="Times New Roman"/>
                <a:cs typeface="Times New Roman"/>
              </a:rPr>
              <a:t>much </a:t>
            </a:r>
            <a:r>
              <a:rPr sz="1900" spc="5" dirty="0">
                <a:latin typeface="Times New Roman"/>
                <a:cs typeface="Times New Roman"/>
              </a:rPr>
              <a:t>greater that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flat-fading </a:t>
            </a:r>
            <a:r>
              <a:rPr sz="1900" spc="10" dirty="0">
                <a:latin typeface="Times New Roman"/>
                <a:cs typeface="Times New Roman"/>
              </a:rPr>
              <a:t>bandwidth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10" dirty="0">
                <a:latin typeface="Times New Roman"/>
                <a:cs typeface="Times New Roman"/>
              </a:rPr>
              <a:t>channel. </a:t>
            </a:r>
            <a:r>
              <a:rPr sz="1900" spc="15" dirty="0">
                <a:latin typeface="Times New Roman"/>
                <a:cs typeface="Times New Roman"/>
              </a:rPr>
              <a:t>CDMA  </a:t>
            </a:r>
            <a:r>
              <a:rPr sz="1900" spc="10" dirty="0">
                <a:latin typeface="Times New Roman"/>
                <a:cs typeface="Times New Roman"/>
              </a:rPr>
              <a:t>spreading </a:t>
            </a:r>
            <a:r>
              <a:rPr sz="1900" b="1" spc="10" dirty="0">
                <a:latin typeface="Times New Roman"/>
                <a:cs typeface="Times New Roman"/>
              </a:rPr>
              <a:t>codes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spc="5" dirty="0">
                <a:latin typeface="Times New Roman"/>
                <a:cs typeface="Times New Roman"/>
              </a:rPr>
              <a:t>designed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b="1" spc="5" dirty="0">
                <a:latin typeface="Times New Roman"/>
                <a:cs typeface="Times New Roman"/>
              </a:rPr>
              <a:t>provide </a:t>
            </a:r>
            <a:r>
              <a:rPr sz="1900" spc="10" dirty="0">
                <a:latin typeface="Times New Roman"/>
                <a:cs typeface="Times New Roman"/>
              </a:rPr>
              <a:t>very low </a:t>
            </a:r>
            <a:r>
              <a:rPr sz="1900" b="1" spc="5" dirty="0">
                <a:latin typeface="Times New Roman"/>
                <a:cs typeface="Times New Roman"/>
              </a:rPr>
              <a:t>correlation </a:t>
            </a:r>
            <a:r>
              <a:rPr sz="1900" spc="10" dirty="0">
                <a:latin typeface="Times New Roman"/>
                <a:cs typeface="Times New Roman"/>
              </a:rPr>
              <a:t>between </a:t>
            </a:r>
            <a:r>
              <a:rPr sz="1900" b="1" spc="10" dirty="0">
                <a:latin typeface="Times New Roman"/>
                <a:cs typeface="Times New Roman"/>
              </a:rPr>
              <a:t>successive </a:t>
            </a:r>
            <a:r>
              <a:rPr sz="1900" spc="5" dirty="0">
                <a:latin typeface="Times New Roman"/>
                <a:cs typeface="Times New Roman"/>
              </a:rPr>
              <a:t>chips </a:t>
            </a:r>
            <a:r>
              <a:rPr sz="1900" spc="15" dirty="0">
                <a:latin typeface="Times New Roman"/>
                <a:cs typeface="Times New Roman"/>
              </a:rPr>
              <a:t>and  </a:t>
            </a:r>
            <a:r>
              <a:rPr sz="1900" spc="5" dirty="0">
                <a:latin typeface="Times New Roman"/>
                <a:cs typeface="Times New Roman"/>
              </a:rPr>
              <a:t>thus 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multipath </a:t>
            </a:r>
            <a:r>
              <a:rPr sz="1900" spc="5" dirty="0">
                <a:latin typeface="Times New Roman"/>
                <a:cs typeface="Times New Roman"/>
              </a:rPr>
              <a:t>versions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transmitted </a:t>
            </a:r>
            <a:r>
              <a:rPr sz="1900" spc="5" dirty="0">
                <a:latin typeface="Times New Roman"/>
                <a:cs typeface="Times New Roman"/>
              </a:rPr>
              <a:t>signals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10" dirty="0">
                <a:latin typeface="Times New Roman"/>
                <a:cs typeface="Times New Roman"/>
              </a:rPr>
              <a:t>delayed </a:t>
            </a:r>
            <a:r>
              <a:rPr sz="1900" dirty="0">
                <a:latin typeface="Times New Roman"/>
                <a:cs typeface="Times New Roman"/>
              </a:rPr>
              <a:t>in time </a:t>
            </a:r>
            <a:r>
              <a:rPr sz="1900" spc="30" dirty="0">
                <a:latin typeface="Times New Roman"/>
                <a:cs typeface="Times New Roman"/>
              </a:rPr>
              <a:t>by </a:t>
            </a:r>
            <a:r>
              <a:rPr sz="1900" spc="5" dirty="0">
                <a:latin typeface="Times New Roman"/>
                <a:cs typeface="Times New Roman"/>
              </a:rPr>
              <a:t>more than one  </a:t>
            </a:r>
            <a:r>
              <a:rPr sz="1900" b="1" spc="10" dirty="0">
                <a:latin typeface="Times New Roman"/>
                <a:cs typeface="Times New Roman"/>
              </a:rPr>
              <a:t>chip duration</a:t>
            </a:r>
            <a:r>
              <a:rPr sz="1900" spc="10" dirty="0">
                <a:latin typeface="Times New Roman"/>
                <a:cs typeface="Times New Roman"/>
              </a:rPr>
              <a:t>, they appear </a:t>
            </a:r>
            <a:r>
              <a:rPr sz="1900" dirty="0">
                <a:latin typeface="Times New Roman"/>
                <a:cs typeface="Times New Roman"/>
              </a:rPr>
              <a:t>like </a:t>
            </a:r>
            <a:r>
              <a:rPr sz="1900" b="1" spc="5" dirty="0">
                <a:latin typeface="Times New Roman"/>
                <a:cs typeface="Times New Roman"/>
              </a:rPr>
              <a:t>uncorrelated </a:t>
            </a:r>
            <a:r>
              <a:rPr sz="1900" spc="10" dirty="0">
                <a:latin typeface="Times New Roman"/>
                <a:cs typeface="Times New Roman"/>
              </a:rPr>
              <a:t>noise </a:t>
            </a:r>
            <a:r>
              <a:rPr sz="1900" spc="5" dirty="0">
                <a:latin typeface="Times New Roman"/>
                <a:cs typeface="Times New Roman"/>
              </a:rPr>
              <a:t>at </a:t>
            </a:r>
            <a:r>
              <a:rPr sz="1900" b="1" spc="-15" dirty="0">
                <a:latin typeface="Times New Roman"/>
                <a:cs typeface="Times New Roman"/>
              </a:rPr>
              <a:t>receiver, </a:t>
            </a:r>
            <a:r>
              <a:rPr sz="1900" spc="10" dirty="0">
                <a:latin typeface="Times New Roman"/>
                <a:cs typeface="Times New Roman"/>
              </a:rPr>
              <a:t>an </a:t>
            </a:r>
            <a:r>
              <a:rPr sz="1900" b="1" spc="10" dirty="0">
                <a:latin typeface="Times New Roman"/>
                <a:cs typeface="Times New Roman"/>
              </a:rPr>
              <a:t>equalization </a:t>
            </a:r>
            <a:r>
              <a:rPr sz="1900" spc="1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not  </a:t>
            </a:r>
            <a:r>
              <a:rPr sz="1900" spc="10" dirty="0">
                <a:latin typeface="Times New Roman"/>
                <a:cs typeface="Times New Roman"/>
              </a:rPr>
              <a:t>required.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12700" marR="15240" algn="just">
              <a:lnSpc>
                <a:spcPct val="1016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20" dirty="0">
                <a:latin typeface="Times New Roman"/>
                <a:cs typeface="Times New Roman"/>
              </a:rPr>
              <a:t>RAKE </a:t>
            </a:r>
            <a:r>
              <a:rPr sz="1900" spc="5" dirty="0">
                <a:latin typeface="Times New Roman"/>
                <a:cs typeface="Times New Roman"/>
              </a:rPr>
              <a:t>receiver in </a:t>
            </a:r>
            <a:r>
              <a:rPr sz="1900" b="1" spc="15" dirty="0">
                <a:latin typeface="Times New Roman"/>
                <a:cs typeface="Times New Roman"/>
              </a:rPr>
              <a:t>CDMA</a:t>
            </a:r>
            <a:r>
              <a:rPr sz="1900" spc="15" dirty="0">
                <a:latin typeface="Times New Roman"/>
                <a:cs typeface="Times New Roman"/>
              </a:rPr>
              <a:t>, </a:t>
            </a:r>
            <a:r>
              <a:rPr sz="1900" spc="10" dirty="0">
                <a:latin typeface="Times New Roman"/>
                <a:cs typeface="Times New Roman"/>
              </a:rPr>
              <a:t>combine </a:t>
            </a:r>
            <a:r>
              <a:rPr sz="1900" b="1" spc="10" dirty="0">
                <a:latin typeface="Times New Roman"/>
                <a:cs typeface="Times New Roman"/>
              </a:rPr>
              <a:t>delayed </a:t>
            </a:r>
            <a:r>
              <a:rPr sz="1900" dirty="0">
                <a:latin typeface="Times New Roman"/>
                <a:cs typeface="Times New Roman"/>
              </a:rPr>
              <a:t>version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signals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10" dirty="0">
                <a:latin typeface="Times New Roman"/>
                <a:cs typeface="Times New Roman"/>
              </a:rPr>
              <a:t>improve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received  SNR </a:t>
            </a:r>
            <a:r>
              <a:rPr sz="1900" spc="10" dirty="0">
                <a:latin typeface="Times New Roman"/>
                <a:cs typeface="Times New Roman"/>
              </a:rPr>
              <a:t>–collect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time shifted </a:t>
            </a:r>
            <a:r>
              <a:rPr sz="1900" spc="5" dirty="0">
                <a:latin typeface="Times New Roman"/>
                <a:cs typeface="Times New Roman"/>
              </a:rPr>
              <a:t>version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original </a:t>
            </a:r>
            <a:r>
              <a:rPr sz="1900" spc="5" dirty="0">
                <a:latin typeface="Times New Roman"/>
                <a:cs typeface="Times New Roman"/>
              </a:rPr>
              <a:t>signal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spc="10" dirty="0">
                <a:latin typeface="Times New Roman"/>
                <a:cs typeface="Times New Roman"/>
              </a:rPr>
              <a:t>providing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10" dirty="0">
                <a:latin typeface="Times New Roman"/>
                <a:cs typeface="Times New Roman"/>
              </a:rPr>
              <a:t>separate  </a:t>
            </a:r>
            <a:r>
              <a:rPr sz="1900" dirty="0">
                <a:latin typeface="Times New Roman"/>
                <a:cs typeface="Times New Roman"/>
              </a:rPr>
              <a:t>correlation </a:t>
            </a:r>
            <a:r>
              <a:rPr sz="1900" b="1" spc="10" dirty="0">
                <a:latin typeface="Times New Roman"/>
                <a:cs typeface="Times New Roman"/>
              </a:rPr>
              <a:t>receiver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15" dirty="0">
                <a:latin typeface="Times New Roman"/>
                <a:cs typeface="Times New Roman"/>
              </a:rPr>
              <a:t>each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signals.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388" y="1018032"/>
            <a:ext cx="133604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Continue…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61804" y="6461822"/>
            <a:ext cx="2406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pPr marL="38100">
                <a:lnSpc>
                  <a:spcPct val="100000"/>
                </a:lnSpc>
              </a:pPr>
              <a:t>16</a:t>
            </a:fld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90804" y="1581912"/>
            <a:ext cx="8999220" cy="26746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8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20" dirty="0">
                <a:latin typeface="Times New Roman"/>
                <a:cs typeface="Times New Roman"/>
              </a:rPr>
              <a:t>RAKE </a:t>
            </a:r>
            <a:r>
              <a:rPr sz="1900" spc="5" dirty="0">
                <a:latin typeface="Times New Roman"/>
                <a:cs typeface="Times New Roman"/>
              </a:rPr>
              <a:t>receiver uses </a:t>
            </a:r>
            <a:r>
              <a:rPr sz="1900" b="1" spc="5" dirty="0">
                <a:latin typeface="Times New Roman"/>
                <a:cs typeface="Times New Roman"/>
              </a:rPr>
              <a:t>multiple </a:t>
            </a:r>
            <a:r>
              <a:rPr sz="1900" spc="5" dirty="0">
                <a:latin typeface="Times New Roman"/>
                <a:cs typeface="Times New Roman"/>
              </a:rPr>
              <a:t>correlators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b="1" spc="10" dirty="0">
                <a:latin typeface="Times New Roman"/>
                <a:cs typeface="Times New Roman"/>
              </a:rPr>
              <a:t>separately </a:t>
            </a:r>
            <a:r>
              <a:rPr sz="1900" spc="5" dirty="0">
                <a:latin typeface="Times New Roman"/>
                <a:cs typeface="Times New Roman"/>
              </a:rPr>
              <a:t>detect </a:t>
            </a:r>
            <a:r>
              <a:rPr sz="1900" b="1" spc="15" dirty="0">
                <a:latin typeface="Times New Roman"/>
                <a:cs typeface="Times New Roman"/>
              </a:rPr>
              <a:t>M </a:t>
            </a:r>
            <a:r>
              <a:rPr sz="1900" b="1" spc="5" dirty="0">
                <a:latin typeface="Times New Roman"/>
                <a:cs typeface="Times New Roman"/>
              </a:rPr>
              <a:t>strongest </a:t>
            </a:r>
            <a:r>
              <a:rPr sz="1900" spc="5" dirty="0">
                <a:latin typeface="Times New Roman"/>
                <a:cs typeface="Times New Roman"/>
              </a:rPr>
              <a:t>multipath  </a:t>
            </a:r>
            <a:r>
              <a:rPr sz="1900" spc="10" dirty="0">
                <a:latin typeface="Times New Roman"/>
                <a:cs typeface="Times New Roman"/>
              </a:rPr>
              <a:t>components. </a:t>
            </a: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output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10" dirty="0">
                <a:latin typeface="Times New Roman"/>
                <a:cs typeface="Times New Roman"/>
              </a:rPr>
              <a:t>each </a:t>
            </a:r>
            <a:r>
              <a:rPr sz="1900" spc="5" dirty="0">
                <a:latin typeface="Times New Roman"/>
                <a:cs typeface="Times New Roman"/>
              </a:rPr>
              <a:t>correlators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spc="5" dirty="0">
                <a:latin typeface="Times New Roman"/>
                <a:cs typeface="Times New Roman"/>
              </a:rPr>
              <a:t>then </a:t>
            </a:r>
            <a:r>
              <a:rPr sz="1900" b="1" spc="15" dirty="0">
                <a:latin typeface="Times New Roman"/>
                <a:cs typeface="Times New Roman"/>
              </a:rPr>
              <a:t>weighted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10" dirty="0">
                <a:latin typeface="Times New Roman"/>
                <a:cs typeface="Times New Roman"/>
              </a:rPr>
              <a:t>provide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spc="10" dirty="0">
                <a:latin typeface="Times New Roman"/>
                <a:cs typeface="Times New Roman"/>
              </a:rPr>
              <a:t>better </a:t>
            </a:r>
            <a:r>
              <a:rPr sz="1900" b="1" spc="10" dirty="0">
                <a:latin typeface="Times New Roman"/>
                <a:cs typeface="Times New Roman"/>
              </a:rPr>
              <a:t>estimate 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transmitted </a:t>
            </a:r>
            <a:r>
              <a:rPr sz="1900" dirty="0">
                <a:latin typeface="Times New Roman"/>
                <a:cs typeface="Times New Roman"/>
              </a:rPr>
              <a:t>signal </a:t>
            </a:r>
            <a:r>
              <a:rPr sz="1900" spc="5" dirty="0">
                <a:latin typeface="Times New Roman"/>
                <a:cs typeface="Times New Roman"/>
              </a:rPr>
              <a:t>than </a:t>
            </a:r>
            <a:r>
              <a:rPr sz="1900" dirty="0">
                <a:latin typeface="Times New Roman"/>
                <a:cs typeface="Times New Roman"/>
              </a:rPr>
              <a:t>is provided </a:t>
            </a:r>
            <a:r>
              <a:rPr sz="1900" spc="10" dirty="0">
                <a:latin typeface="Times New Roman"/>
                <a:cs typeface="Times New Roman"/>
              </a:rPr>
              <a:t>by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dirty="0">
                <a:latin typeface="Times New Roman"/>
                <a:cs typeface="Times New Roman"/>
              </a:rPr>
              <a:t>signal</a:t>
            </a:r>
            <a:r>
              <a:rPr sz="1900" b="1" spc="38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component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2099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Demodulation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dirty="0">
                <a:latin typeface="Times New Roman"/>
                <a:cs typeface="Times New Roman"/>
              </a:rPr>
              <a:t>bit </a:t>
            </a:r>
            <a:r>
              <a:rPr sz="1900" b="1" spc="10" dirty="0">
                <a:latin typeface="Times New Roman"/>
                <a:cs typeface="Times New Roman"/>
              </a:rPr>
              <a:t>decisions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spc="5" dirty="0">
                <a:latin typeface="Times New Roman"/>
                <a:cs typeface="Times New Roman"/>
              </a:rPr>
              <a:t>then </a:t>
            </a:r>
            <a:r>
              <a:rPr sz="1900" spc="10" dirty="0">
                <a:latin typeface="Times New Roman"/>
                <a:cs typeface="Times New Roman"/>
              </a:rPr>
              <a:t>based </a:t>
            </a:r>
            <a:r>
              <a:rPr sz="1900" spc="-5" dirty="0">
                <a:latin typeface="Times New Roman"/>
                <a:cs typeface="Times New Roman"/>
              </a:rPr>
              <a:t>on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weighted </a:t>
            </a:r>
            <a:r>
              <a:rPr sz="1900" spc="5" dirty="0">
                <a:latin typeface="Times New Roman"/>
                <a:cs typeface="Times New Roman"/>
              </a:rPr>
              <a:t>outputs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M </a:t>
            </a:r>
            <a:r>
              <a:rPr sz="1900" b="1" spc="10" dirty="0">
                <a:latin typeface="Times New Roman"/>
                <a:cs typeface="Times New Roman"/>
              </a:rPr>
              <a:t>–  </a:t>
            </a:r>
            <a:r>
              <a:rPr sz="1900" b="1" spc="5" dirty="0">
                <a:latin typeface="Times New Roman"/>
                <a:cs typeface="Times New Roman"/>
              </a:rPr>
              <a:t>correlators.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-10" dirty="0">
                <a:latin typeface="Times New Roman"/>
                <a:cs typeface="Times New Roman"/>
              </a:rPr>
              <a:t>Weighting </a:t>
            </a:r>
            <a:r>
              <a:rPr sz="1900" b="1" spc="10" dirty="0">
                <a:latin typeface="Times New Roman"/>
                <a:cs typeface="Times New Roman"/>
              </a:rPr>
              <a:t>coefficients </a:t>
            </a:r>
            <a:r>
              <a:rPr sz="1900" spc="10" dirty="0">
                <a:latin typeface="Times New Roman"/>
                <a:cs typeface="Times New Roman"/>
              </a:rPr>
              <a:t>are based </a:t>
            </a:r>
            <a:r>
              <a:rPr sz="1900" spc="-5" dirty="0">
                <a:latin typeface="Times New Roman"/>
                <a:cs typeface="Times New Roman"/>
              </a:rPr>
              <a:t>on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power </a:t>
            </a:r>
            <a:r>
              <a:rPr sz="1900" spc="-5" dirty="0">
                <a:latin typeface="Times New Roman"/>
                <a:cs typeface="Times New Roman"/>
              </a:rPr>
              <a:t>or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SNR </a:t>
            </a:r>
            <a:r>
              <a:rPr sz="1900" spc="10" dirty="0">
                <a:latin typeface="Times New Roman"/>
                <a:cs typeface="Times New Roman"/>
              </a:rPr>
              <a:t>from each</a:t>
            </a:r>
            <a:r>
              <a:rPr sz="1900" spc="434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correlators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900" dirty="0">
                <a:latin typeface="Times New Roman"/>
                <a:cs typeface="Times New Roman"/>
              </a:rPr>
              <a:t>output.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388" y="1018032"/>
            <a:ext cx="1336040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Continue…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7744" y="3292347"/>
            <a:ext cx="1755647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61804" y="6461822"/>
            <a:ext cx="2406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pPr marL="38100">
                <a:lnSpc>
                  <a:spcPct val="100000"/>
                </a:lnSpc>
              </a:pPr>
              <a:t>17</a:t>
            </a:fld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2</a:t>
            </a:fld>
            <a:endParaRPr spc="-5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804" y="856488"/>
            <a:ext cx="120269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0" dirty="0"/>
              <a:t>Diversity</a:t>
            </a:r>
            <a:endParaRPr sz="2350"/>
          </a:p>
        </p:txBody>
      </p:sp>
      <p:sp>
        <p:nvSpPr>
          <p:cNvPr id="3" name="object 3"/>
          <p:cNvSpPr txBox="1"/>
          <p:nvPr/>
        </p:nvSpPr>
        <p:spPr>
          <a:xfrm>
            <a:off x="447548" y="1453895"/>
            <a:ext cx="9669145" cy="47345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1775" indent="-21971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A </a:t>
            </a:r>
            <a:r>
              <a:rPr sz="1900" b="1" spc="10" dirty="0">
                <a:latin typeface="Times New Roman"/>
                <a:cs typeface="Times New Roman"/>
              </a:rPr>
              <a:t>diversity </a:t>
            </a:r>
            <a:r>
              <a:rPr sz="1900" spc="5" dirty="0">
                <a:latin typeface="Times New Roman"/>
                <a:cs typeface="Times New Roman"/>
              </a:rPr>
              <a:t>scheme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10" dirty="0">
                <a:latin typeface="Times New Roman"/>
                <a:cs typeface="Times New Roman"/>
              </a:rPr>
              <a:t>method </a:t>
            </a:r>
            <a:r>
              <a:rPr sz="1900" spc="5" dirty="0">
                <a:latin typeface="Times New Roman"/>
                <a:cs typeface="Times New Roman"/>
              </a:rPr>
              <a:t>that </a:t>
            </a:r>
            <a:r>
              <a:rPr sz="1900" spc="1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used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b="1" spc="10" dirty="0">
                <a:latin typeface="Times New Roman"/>
                <a:cs typeface="Times New Roman"/>
              </a:rPr>
              <a:t>develop </a:t>
            </a:r>
            <a:r>
              <a:rPr sz="1900" spc="10" dirty="0">
                <a:latin typeface="Times New Roman"/>
                <a:cs typeface="Times New Roman"/>
              </a:rPr>
              <a:t>information </a:t>
            </a:r>
            <a:r>
              <a:rPr sz="1900" spc="15" dirty="0">
                <a:latin typeface="Times New Roman"/>
                <a:cs typeface="Times New Roman"/>
              </a:rPr>
              <a:t>from </a:t>
            </a:r>
            <a:r>
              <a:rPr sz="1900" b="1" spc="10" dirty="0">
                <a:latin typeface="Times New Roman"/>
                <a:cs typeface="Times New Roman"/>
              </a:rPr>
              <a:t>several</a:t>
            </a:r>
            <a:r>
              <a:rPr sz="1900" b="1" spc="3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signals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b="1" spc="5" dirty="0">
                <a:latin typeface="Times New Roman"/>
                <a:cs typeface="Times New Roman"/>
              </a:rPr>
              <a:t>transmitted </a:t>
            </a:r>
            <a:r>
              <a:rPr sz="1900" spc="-5" dirty="0">
                <a:latin typeface="Times New Roman"/>
                <a:cs typeface="Times New Roman"/>
              </a:rPr>
              <a:t>over </a:t>
            </a:r>
            <a:r>
              <a:rPr sz="1900" b="1" spc="5" dirty="0">
                <a:latin typeface="Times New Roman"/>
                <a:cs typeface="Times New Roman"/>
              </a:rPr>
              <a:t>independent</a:t>
            </a:r>
            <a:r>
              <a:rPr sz="1900" b="1" spc="20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paths.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1099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b="1" spc="10" dirty="0">
                <a:latin typeface="Times New Roman"/>
                <a:cs typeface="Times New Roman"/>
              </a:rPr>
              <a:t>used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b="1" spc="10" dirty="0">
                <a:latin typeface="Times New Roman"/>
                <a:cs typeface="Times New Roman"/>
              </a:rPr>
              <a:t>compensate </a:t>
            </a:r>
            <a:r>
              <a:rPr sz="1900" spc="5" dirty="0">
                <a:latin typeface="Times New Roman"/>
                <a:cs typeface="Times New Roman"/>
              </a:rPr>
              <a:t>for </a:t>
            </a:r>
            <a:r>
              <a:rPr sz="1900" b="1" spc="10" dirty="0">
                <a:latin typeface="Times New Roman"/>
                <a:cs typeface="Times New Roman"/>
              </a:rPr>
              <a:t>fading </a:t>
            </a:r>
            <a:r>
              <a:rPr sz="1900" spc="10" dirty="0">
                <a:latin typeface="Times New Roman"/>
                <a:cs typeface="Times New Roman"/>
              </a:rPr>
              <a:t>channel i</a:t>
            </a:r>
            <a:r>
              <a:rPr sz="1900" b="1" spc="10" dirty="0">
                <a:latin typeface="Times New Roman"/>
                <a:cs typeface="Times New Roman"/>
              </a:rPr>
              <a:t>mpairments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15" dirty="0">
                <a:latin typeface="Times New Roman"/>
                <a:cs typeface="Times New Roman"/>
              </a:rPr>
              <a:t>usually </a:t>
            </a:r>
            <a:r>
              <a:rPr sz="1900" b="1" spc="10" dirty="0">
                <a:latin typeface="Times New Roman"/>
                <a:cs typeface="Times New Roman"/>
              </a:rPr>
              <a:t>implemented </a:t>
            </a:r>
            <a:r>
              <a:rPr sz="1900" spc="20" dirty="0">
                <a:latin typeface="Times New Roman"/>
                <a:cs typeface="Times New Roman"/>
              </a:rPr>
              <a:t>by  </a:t>
            </a:r>
            <a:r>
              <a:rPr sz="1900" spc="5" dirty="0">
                <a:latin typeface="Times New Roman"/>
                <a:cs typeface="Times New Roman"/>
              </a:rPr>
              <a:t>using </a:t>
            </a:r>
            <a:r>
              <a:rPr sz="1900" b="1" spc="20" dirty="0">
                <a:latin typeface="Times New Roman"/>
                <a:cs typeface="Times New Roman"/>
              </a:rPr>
              <a:t>two </a:t>
            </a:r>
            <a:r>
              <a:rPr sz="1900" b="1" spc="5" dirty="0">
                <a:latin typeface="Times New Roman"/>
                <a:cs typeface="Times New Roman"/>
              </a:rPr>
              <a:t>or </a:t>
            </a:r>
            <a:r>
              <a:rPr sz="1900" b="1" spc="-5" dirty="0">
                <a:latin typeface="Times New Roman"/>
                <a:cs typeface="Times New Roman"/>
              </a:rPr>
              <a:t>more </a:t>
            </a:r>
            <a:r>
              <a:rPr sz="1900" spc="5" dirty="0">
                <a:latin typeface="Times New Roman"/>
                <a:cs typeface="Times New Roman"/>
              </a:rPr>
              <a:t>receiving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antennas.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205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buSzPct val="94736"/>
              <a:buFont typeface="Wingdings"/>
              <a:buChar char=""/>
              <a:tabLst>
                <a:tab pos="232410" algn="l"/>
                <a:tab pos="1353185" algn="l"/>
                <a:tab pos="2292350" algn="l"/>
                <a:tab pos="2755265" algn="l"/>
                <a:tab pos="3755390" algn="l"/>
                <a:tab pos="4535805" algn="l"/>
                <a:tab pos="4901565" algn="l"/>
                <a:tab pos="5629910" algn="l"/>
                <a:tab pos="7071359" algn="l"/>
                <a:tab pos="7479665" algn="l"/>
                <a:tab pos="8357870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Diversity	</a:t>
            </a:r>
            <a:r>
              <a:rPr sz="1900" spc="5" dirty="0">
                <a:latin typeface="Times New Roman"/>
                <a:cs typeface="Times New Roman"/>
              </a:rPr>
              <a:t>exploits	the	</a:t>
            </a:r>
            <a:r>
              <a:rPr sz="1900" b="1" spc="20" dirty="0">
                <a:latin typeface="Times New Roman"/>
                <a:cs typeface="Times New Roman"/>
              </a:rPr>
              <a:t>random	</a:t>
            </a:r>
            <a:r>
              <a:rPr sz="1900" spc="5" dirty="0">
                <a:latin typeface="Times New Roman"/>
                <a:cs typeface="Times New Roman"/>
              </a:rPr>
              <a:t>nature	</a:t>
            </a:r>
            <a:r>
              <a:rPr sz="1900" spc="-5" dirty="0">
                <a:latin typeface="Times New Roman"/>
                <a:cs typeface="Times New Roman"/>
              </a:rPr>
              <a:t>of	</a:t>
            </a:r>
            <a:r>
              <a:rPr sz="1900" b="1" spc="10" dirty="0">
                <a:latin typeface="Times New Roman"/>
                <a:cs typeface="Times New Roman"/>
              </a:rPr>
              <a:t>radio	propagation	</a:t>
            </a:r>
            <a:r>
              <a:rPr sz="1900" spc="20" dirty="0">
                <a:latin typeface="Times New Roman"/>
                <a:cs typeface="Times New Roman"/>
              </a:rPr>
              <a:t>by	</a:t>
            </a:r>
            <a:r>
              <a:rPr sz="1900" spc="15" dirty="0">
                <a:latin typeface="Times New Roman"/>
                <a:cs typeface="Times New Roman"/>
              </a:rPr>
              <a:t>finding	</a:t>
            </a:r>
            <a:r>
              <a:rPr sz="1900" b="1" spc="10" dirty="0">
                <a:latin typeface="Times New Roman"/>
                <a:cs typeface="Times New Roman"/>
              </a:rPr>
              <a:t>independent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spc="5" dirty="0">
                <a:latin typeface="Times New Roman"/>
                <a:cs typeface="Times New Roman"/>
              </a:rPr>
              <a:t>(</a:t>
            </a:r>
            <a:r>
              <a:rPr sz="1900" b="1" spc="5" dirty="0">
                <a:latin typeface="Times New Roman"/>
                <a:cs typeface="Times New Roman"/>
              </a:rPr>
              <a:t>uncorrelated</a:t>
            </a:r>
            <a:r>
              <a:rPr sz="1900" spc="5" dirty="0">
                <a:latin typeface="Times New Roman"/>
                <a:cs typeface="Times New Roman"/>
              </a:rPr>
              <a:t>) </a:t>
            </a:r>
            <a:r>
              <a:rPr sz="1900" dirty="0">
                <a:latin typeface="Times New Roman"/>
                <a:cs typeface="Times New Roman"/>
              </a:rPr>
              <a:t>signal </a:t>
            </a:r>
            <a:r>
              <a:rPr sz="1900" b="1" spc="5" dirty="0">
                <a:latin typeface="Times New Roman"/>
                <a:cs typeface="Times New Roman"/>
              </a:rPr>
              <a:t>paths </a:t>
            </a:r>
            <a:r>
              <a:rPr sz="1900" dirty="0">
                <a:latin typeface="Times New Roman"/>
                <a:cs typeface="Times New Roman"/>
              </a:rPr>
              <a:t>for</a:t>
            </a:r>
            <a:r>
              <a:rPr sz="1900" spc="12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communication.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6985">
              <a:lnSpc>
                <a:spcPct val="102099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Diversity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b="1" spc="15" dirty="0">
                <a:latin typeface="Times New Roman"/>
                <a:cs typeface="Times New Roman"/>
              </a:rPr>
              <a:t>employed </a:t>
            </a:r>
            <a:r>
              <a:rPr sz="1900" spc="15" dirty="0">
                <a:latin typeface="Times New Roman"/>
                <a:cs typeface="Times New Roman"/>
              </a:rPr>
              <a:t>to reduce </a:t>
            </a:r>
            <a:r>
              <a:rPr sz="1900" b="1" spc="5" dirty="0">
                <a:latin typeface="Times New Roman"/>
                <a:cs typeface="Times New Roman"/>
              </a:rPr>
              <a:t>depth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spc="10" dirty="0">
                <a:latin typeface="Times New Roman"/>
                <a:cs typeface="Times New Roman"/>
              </a:rPr>
              <a:t>duration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fades </a:t>
            </a:r>
            <a:r>
              <a:rPr sz="1900" b="1" spc="5" dirty="0">
                <a:latin typeface="Times New Roman"/>
                <a:cs typeface="Times New Roman"/>
              </a:rPr>
              <a:t>experienced </a:t>
            </a:r>
            <a:r>
              <a:rPr sz="1900" spc="30" dirty="0">
                <a:latin typeface="Times New Roman"/>
                <a:cs typeface="Times New Roman"/>
              </a:rPr>
              <a:t>by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spc="10" dirty="0">
                <a:latin typeface="Times New Roman"/>
                <a:cs typeface="Times New Roman"/>
              </a:rPr>
              <a:t>receiver  </a:t>
            </a:r>
            <a:r>
              <a:rPr sz="1900" spc="5" dirty="0">
                <a:latin typeface="Times New Roman"/>
                <a:cs typeface="Times New Roman"/>
              </a:rPr>
              <a:t>in a </a:t>
            </a:r>
            <a:r>
              <a:rPr sz="1900" b="1" spc="5" dirty="0">
                <a:latin typeface="Times New Roman"/>
                <a:cs typeface="Times New Roman"/>
              </a:rPr>
              <a:t>flat </a:t>
            </a:r>
            <a:r>
              <a:rPr sz="1900" b="1" dirty="0">
                <a:latin typeface="Times New Roman"/>
                <a:cs typeface="Times New Roman"/>
              </a:rPr>
              <a:t>fading </a:t>
            </a:r>
            <a:r>
              <a:rPr sz="1900" spc="5" dirty="0">
                <a:latin typeface="Times New Roman"/>
                <a:cs typeface="Times New Roman"/>
              </a:rPr>
              <a:t>(narrow </a:t>
            </a:r>
            <a:r>
              <a:rPr sz="1900" spc="10" dirty="0">
                <a:latin typeface="Times New Roman"/>
                <a:cs typeface="Times New Roman"/>
              </a:rPr>
              <a:t>band)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channel.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"/>
            </a:pPr>
            <a:endParaRPr sz="20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No </a:t>
            </a:r>
            <a:r>
              <a:rPr sz="1900" b="1" spc="5" dirty="0">
                <a:latin typeface="Times New Roman"/>
                <a:cs typeface="Times New Roman"/>
              </a:rPr>
              <a:t>training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spc="5" dirty="0">
                <a:latin typeface="Times New Roman"/>
                <a:cs typeface="Times New Roman"/>
              </a:rPr>
              <a:t>tracking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114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required.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205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Diversity</a:t>
            </a:r>
            <a:r>
              <a:rPr sz="1900" spc="24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provides</a:t>
            </a:r>
            <a:r>
              <a:rPr sz="1900" b="1" spc="24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significant</a:t>
            </a:r>
            <a:r>
              <a:rPr sz="1900" spc="24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link</a:t>
            </a:r>
            <a:r>
              <a:rPr sz="1900" b="1" spc="24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improvement</a:t>
            </a:r>
            <a:r>
              <a:rPr sz="1900" b="1" spc="28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with</a:t>
            </a:r>
            <a:r>
              <a:rPr sz="1900" spc="24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little</a:t>
            </a:r>
            <a:r>
              <a:rPr sz="1900" spc="285" dirty="0">
                <a:latin typeface="Times New Roman"/>
                <a:cs typeface="Times New Roman"/>
              </a:rPr>
              <a:t> </a:t>
            </a:r>
            <a:r>
              <a:rPr sz="1900" b="1" spc="15" dirty="0">
                <a:latin typeface="Times New Roman"/>
                <a:cs typeface="Times New Roman"/>
              </a:rPr>
              <a:t>added</a:t>
            </a:r>
            <a:r>
              <a:rPr sz="1900" b="1" spc="23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cost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r>
              <a:rPr sz="1900" spc="25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Diversity</a:t>
            </a:r>
            <a:r>
              <a:rPr sz="1900" spc="25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decisions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-5" dirty="0">
                <a:latin typeface="Times New Roman"/>
                <a:cs typeface="Times New Roman"/>
              </a:rPr>
              <a:t>made </a:t>
            </a:r>
            <a:r>
              <a:rPr sz="1900" spc="10" dirty="0">
                <a:latin typeface="Times New Roman"/>
                <a:cs typeface="Times New Roman"/>
              </a:rPr>
              <a:t>by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receiver </a:t>
            </a:r>
            <a:r>
              <a:rPr sz="1900" spc="10" dirty="0">
                <a:latin typeface="Times New Roman"/>
                <a:cs typeface="Times New Roman"/>
              </a:rPr>
              <a:t>and are </a:t>
            </a:r>
            <a:r>
              <a:rPr sz="1900" b="1" spc="5" dirty="0">
                <a:latin typeface="Times New Roman"/>
                <a:cs typeface="Times New Roman"/>
              </a:rPr>
              <a:t>unknown </a:t>
            </a:r>
            <a:r>
              <a:rPr sz="1900" dirty="0">
                <a:latin typeface="Times New Roman"/>
                <a:cs typeface="Times New Roman"/>
              </a:rPr>
              <a:t>to the</a:t>
            </a:r>
            <a:r>
              <a:rPr sz="1900" spc="1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transmitter.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3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313436" y="1094231"/>
            <a:ext cx="9800590" cy="5186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 marR="6350" algn="just">
              <a:lnSpc>
                <a:spcPct val="100499"/>
              </a:lnSpc>
              <a:spcBef>
                <a:spcPts val="105"/>
              </a:spcBef>
              <a:buFont typeface="Wingdings"/>
              <a:buChar char=""/>
              <a:tabLst>
                <a:tab pos="369570" algn="l"/>
              </a:tabLst>
            </a:pPr>
            <a:r>
              <a:rPr sz="1900" spc="-5" dirty="0">
                <a:latin typeface="Times New Roman"/>
                <a:cs typeface="Times New Roman"/>
              </a:rPr>
              <a:t>If </a:t>
            </a:r>
            <a:r>
              <a:rPr sz="1900" b="1" spc="10" dirty="0">
                <a:latin typeface="Times New Roman"/>
                <a:cs typeface="Times New Roman"/>
              </a:rPr>
              <a:t>one </a:t>
            </a:r>
            <a:r>
              <a:rPr sz="1900" spc="10" dirty="0">
                <a:latin typeface="Times New Roman"/>
                <a:cs typeface="Times New Roman"/>
              </a:rPr>
              <a:t>radio </a:t>
            </a:r>
            <a:r>
              <a:rPr sz="1900" spc="5" dirty="0">
                <a:latin typeface="Times New Roman"/>
                <a:cs typeface="Times New Roman"/>
              </a:rPr>
              <a:t>path </a:t>
            </a:r>
            <a:r>
              <a:rPr sz="1900" b="1" spc="10" dirty="0">
                <a:latin typeface="Times New Roman"/>
                <a:cs typeface="Times New Roman"/>
              </a:rPr>
              <a:t>undergoes </a:t>
            </a:r>
            <a:r>
              <a:rPr sz="1900" spc="10" dirty="0">
                <a:latin typeface="Times New Roman"/>
                <a:cs typeface="Times New Roman"/>
              </a:rPr>
              <a:t>an </a:t>
            </a:r>
            <a:r>
              <a:rPr sz="1900" b="1" spc="10" dirty="0">
                <a:latin typeface="Times New Roman"/>
                <a:cs typeface="Times New Roman"/>
              </a:rPr>
              <a:t>deep </a:t>
            </a:r>
            <a:r>
              <a:rPr sz="1900" b="1" spc="5" dirty="0">
                <a:latin typeface="Times New Roman"/>
                <a:cs typeface="Times New Roman"/>
              </a:rPr>
              <a:t>fade </a:t>
            </a:r>
            <a:r>
              <a:rPr sz="1900" spc="10" dirty="0">
                <a:latin typeface="Times New Roman"/>
                <a:cs typeface="Times New Roman"/>
              </a:rPr>
              <a:t>another </a:t>
            </a:r>
            <a:r>
              <a:rPr sz="1900" b="1" spc="10" dirty="0">
                <a:latin typeface="Times New Roman"/>
                <a:cs typeface="Times New Roman"/>
              </a:rPr>
              <a:t>independent </a:t>
            </a:r>
            <a:r>
              <a:rPr sz="1900" spc="5" dirty="0">
                <a:latin typeface="Times New Roman"/>
                <a:cs typeface="Times New Roman"/>
              </a:rPr>
              <a:t>path </a:t>
            </a:r>
            <a:r>
              <a:rPr sz="1900" spc="15" dirty="0">
                <a:latin typeface="Times New Roman"/>
                <a:cs typeface="Times New Roman"/>
              </a:rPr>
              <a:t>may </a:t>
            </a:r>
            <a:r>
              <a:rPr sz="1900" dirty="0">
                <a:latin typeface="Times New Roman"/>
                <a:cs typeface="Times New Roman"/>
              </a:rPr>
              <a:t>have </a:t>
            </a:r>
            <a:r>
              <a:rPr sz="1900" b="1" dirty="0">
                <a:latin typeface="Times New Roman"/>
                <a:cs typeface="Times New Roman"/>
              </a:rPr>
              <a:t>strong </a:t>
            </a:r>
            <a:r>
              <a:rPr sz="1900" b="1" spc="10" dirty="0">
                <a:latin typeface="Times New Roman"/>
                <a:cs typeface="Times New Roman"/>
              </a:rPr>
              <a:t>signal 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spc="10" dirty="0">
                <a:latin typeface="Times New Roman"/>
                <a:cs typeface="Times New Roman"/>
              </a:rPr>
              <a:t>having </a:t>
            </a:r>
            <a:r>
              <a:rPr sz="1900" b="1" dirty="0">
                <a:latin typeface="Times New Roman"/>
                <a:cs typeface="Times New Roman"/>
              </a:rPr>
              <a:t>more </a:t>
            </a:r>
            <a:r>
              <a:rPr sz="1900" b="1" spc="5" dirty="0">
                <a:latin typeface="Times New Roman"/>
                <a:cs typeface="Times New Roman"/>
              </a:rPr>
              <a:t>than </a:t>
            </a:r>
            <a:r>
              <a:rPr sz="1900" spc="5" dirty="0">
                <a:latin typeface="Times New Roman"/>
                <a:cs typeface="Times New Roman"/>
              </a:rPr>
              <a:t>one path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5" dirty="0">
                <a:latin typeface="Times New Roman"/>
                <a:cs typeface="Times New Roman"/>
              </a:rPr>
              <a:t>select from, </a:t>
            </a:r>
            <a:r>
              <a:rPr sz="1900" spc="10" dirty="0">
                <a:latin typeface="Times New Roman"/>
                <a:cs typeface="Times New Roman"/>
              </a:rPr>
              <a:t>both </a:t>
            </a:r>
            <a:r>
              <a:rPr sz="1900" b="1" spc="10" dirty="0">
                <a:latin typeface="Times New Roman"/>
                <a:cs typeface="Times New Roman"/>
              </a:rPr>
              <a:t>instantaneous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spc="10" dirty="0">
                <a:latin typeface="Times New Roman"/>
                <a:cs typeface="Times New Roman"/>
              </a:rPr>
              <a:t>average </a:t>
            </a:r>
            <a:r>
              <a:rPr sz="1900" b="1" spc="5" dirty="0">
                <a:latin typeface="Times New Roman"/>
                <a:cs typeface="Times New Roman"/>
              </a:rPr>
              <a:t>SNR</a:t>
            </a:r>
            <a:r>
              <a:rPr sz="1900" spc="5" dirty="0">
                <a:latin typeface="Times New Roman"/>
                <a:cs typeface="Times New Roman"/>
              </a:rPr>
              <a:t>, </a:t>
            </a:r>
            <a:r>
              <a:rPr sz="1900" spc="20" dirty="0">
                <a:latin typeface="Times New Roman"/>
                <a:cs typeface="Times New Roman"/>
              </a:rPr>
              <a:t>at </a:t>
            </a:r>
            <a:r>
              <a:rPr sz="1900" dirty="0">
                <a:latin typeface="Times New Roman"/>
                <a:cs typeface="Times New Roman"/>
              </a:rPr>
              <a:t>the  </a:t>
            </a:r>
            <a:r>
              <a:rPr sz="1900" b="1" spc="10" dirty="0">
                <a:latin typeface="Times New Roman"/>
                <a:cs typeface="Times New Roman"/>
              </a:rPr>
              <a:t>receiver </a:t>
            </a:r>
            <a:r>
              <a:rPr sz="1900" dirty="0">
                <a:latin typeface="Times New Roman"/>
                <a:cs typeface="Times New Roman"/>
              </a:rPr>
              <a:t>may </a:t>
            </a:r>
            <a:r>
              <a:rPr sz="1900" spc="5" dirty="0">
                <a:latin typeface="Times New Roman"/>
                <a:cs typeface="Times New Roman"/>
              </a:rPr>
              <a:t>be </a:t>
            </a:r>
            <a:r>
              <a:rPr sz="1900" b="1" spc="5" dirty="0">
                <a:latin typeface="Times New Roman"/>
                <a:cs typeface="Times New Roman"/>
              </a:rPr>
              <a:t>improved </a:t>
            </a:r>
            <a:r>
              <a:rPr sz="1900" dirty="0">
                <a:latin typeface="Times New Roman"/>
                <a:cs typeface="Times New Roman"/>
              </a:rPr>
              <a:t>often </a:t>
            </a:r>
            <a:r>
              <a:rPr sz="1900" spc="10" dirty="0">
                <a:latin typeface="Times New Roman"/>
                <a:cs typeface="Times New Roman"/>
              </a:rPr>
              <a:t>by </a:t>
            </a:r>
            <a:r>
              <a:rPr sz="1900" b="1" spc="5" dirty="0">
                <a:latin typeface="Times New Roman"/>
                <a:cs typeface="Times New Roman"/>
              </a:rPr>
              <a:t>as </a:t>
            </a:r>
            <a:r>
              <a:rPr sz="1900" b="1" dirty="0">
                <a:latin typeface="Times New Roman"/>
                <a:cs typeface="Times New Roman"/>
              </a:rPr>
              <a:t>much </a:t>
            </a:r>
            <a:r>
              <a:rPr sz="1900" spc="10" dirty="0">
                <a:latin typeface="Times New Roman"/>
                <a:cs typeface="Times New Roman"/>
              </a:rPr>
              <a:t>as </a:t>
            </a:r>
            <a:r>
              <a:rPr sz="1900" b="1" spc="10" dirty="0">
                <a:latin typeface="Times New Roman"/>
                <a:cs typeface="Times New Roman"/>
              </a:rPr>
              <a:t>20 </a:t>
            </a:r>
            <a:r>
              <a:rPr sz="1900" b="1" spc="5" dirty="0">
                <a:latin typeface="Times New Roman"/>
                <a:cs typeface="Times New Roman"/>
              </a:rPr>
              <a:t>dB </a:t>
            </a:r>
            <a:r>
              <a:rPr sz="1900" dirty="0">
                <a:latin typeface="Times New Roman"/>
                <a:cs typeface="Times New Roman"/>
              </a:rPr>
              <a:t>to </a:t>
            </a:r>
            <a:r>
              <a:rPr sz="1900" b="1" spc="10" dirty="0">
                <a:latin typeface="Times New Roman"/>
                <a:cs typeface="Times New Roman"/>
              </a:rPr>
              <a:t>30</a:t>
            </a:r>
            <a:r>
              <a:rPr sz="1900" b="1" spc="21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dB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8415" algn="just">
              <a:lnSpc>
                <a:spcPct val="100000"/>
              </a:lnSpc>
              <a:spcBef>
                <a:spcPts val="1835"/>
              </a:spcBef>
            </a:pPr>
            <a:r>
              <a:rPr sz="1900" b="1" spc="10" dirty="0">
                <a:solidFill>
                  <a:srgbClr val="0000CC"/>
                </a:solidFill>
                <a:latin typeface="Times New Roman"/>
                <a:cs typeface="Times New Roman"/>
              </a:rPr>
              <a:t>General </a:t>
            </a:r>
            <a:r>
              <a:rPr sz="1900" b="1" spc="-20" dirty="0">
                <a:solidFill>
                  <a:srgbClr val="0000CC"/>
                </a:solidFill>
                <a:latin typeface="Times New Roman"/>
                <a:cs typeface="Times New Roman"/>
              </a:rPr>
              <a:t>Types </a:t>
            </a:r>
            <a:r>
              <a:rPr sz="1900" b="1" spc="5" dirty="0">
                <a:solidFill>
                  <a:srgbClr val="0000CC"/>
                </a:solidFill>
                <a:latin typeface="Times New Roman"/>
                <a:cs typeface="Times New Roman"/>
              </a:rPr>
              <a:t>of</a:t>
            </a:r>
            <a:r>
              <a:rPr sz="190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1900" b="1" spc="10" dirty="0">
                <a:solidFill>
                  <a:srgbClr val="0000CC"/>
                </a:solidFill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243840" indent="-219710" algn="just">
              <a:lnSpc>
                <a:spcPct val="100000"/>
              </a:lnSpc>
              <a:spcBef>
                <a:spcPts val="1775"/>
              </a:spcBef>
              <a:buSzPct val="94736"/>
              <a:buFont typeface="Wingdings"/>
              <a:buChar char=""/>
              <a:tabLst>
                <a:tab pos="244475" algn="l"/>
              </a:tabLst>
            </a:pPr>
            <a:r>
              <a:rPr sz="1900" dirty="0">
                <a:latin typeface="Times New Roman"/>
                <a:cs typeface="Times New Roman"/>
              </a:rPr>
              <a:t>Microscopic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243840" indent="-219710" algn="just">
              <a:lnSpc>
                <a:spcPct val="100000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244475" algn="l"/>
              </a:tabLst>
            </a:pPr>
            <a:r>
              <a:rPr sz="1900" spc="5" dirty="0">
                <a:latin typeface="Times New Roman"/>
                <a:cs typeface="Times New Roman"/>
              </a:rPr>
              <a:t>Macroscopic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"/>
            </a:pPr>
            <a:endParaRPr sz="26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900" b="1" spc="5" dirty="0">
                <a:latin typeface="Times New Roman"/>
                <a:cs typeface="Times New Roman"/>
              </a:rPr>
              <a:t>Microscopic </a:t>
            </a:r>
            <a:r>
              <a:rPr sz="1900" b="1" spc="10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231775" indent="-219710" algn="just">
              <a:lnSpc>
                <a:spcPct val="100000"/>
              </a:lnSpc>
              <a:spcBef>
                <a:spcPts val="160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Prevents </a:t>
            </a:r>
            <a:r>
              <a:rPr sz="1900" b="1" spc="-5" dirty="0">
                <a:latin typeface="Times New Roman"/>
                <a:cs typeface="Times New Roman"/>
              </a:rPr>
              <a:t>small </a:t>
            </a:r>
            <a:r>
              <a:rPr sz="1900" b="1" spc="5" dirty="0">
                <a:latin typeface="Times New Roman"/>
                <a:cs typeface="Times New Roman"/>
              </a:rPr>
              <a:t>scale</a:t>
            </a:r>
            <a:r>
              <a:rPr sz="1900" b="1" spc="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fading.</a:t>
            </a:r>
            <a:endParaRPr sz="1900">
              <a:latin typeface="Times New Roman"/>
              <a:cs typeface="Times New Roman"/>
            </a:endParaRPr>
          </a:p>
          <a:p>
            <a:pPr marL="12700" marR="6350" algn="just">
              <a:lnSpc>
                <a:spcPts val="2330"/>
              </a:lnSpc>
              <a:spcBef>
                <a:spcPts val="6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Small </a:t>
            </a:r>
            <a:r>
              <a:rPr sz="1900" spc="5" dirty="0">
                <a:latin typeface="Times New Roman"/>
                <a:cs typeface="Times New Roman"/>
              </a:rPr>
              <a:t>scale </a:t>
            </a:r>
            <a:r>
              <a:rPr sz="1900" spc="10" dirty="0">
                <a:latin typeface="Times New Roman"/>
                <a:cs typeface="Times New Roman"/>
              </a:rPr>
              <a:t>fading is caused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b="1" spc="5" dirty="0">
                <a:latin typeface="Times New Roman"/>
                <a:cs typeface="Times New Roman"/>
              </a:rPr>
              <a:t>multiple reflections </a:t>
            </a:r>
            <a:r>
              <a:rPr sz="1900" spc="15" dirty="0">
                <a:latin typeface="Times New Roman"/>
                <a:cs typeface="Times New Roman"/>
              </a:rPr>
              <a:t>from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surroundings</a:t>
            </a:r>
            <a:r>
              <a:rPr sz="1900" spc="5" dirty="0">
                <a:latin typeface="Times New Roman"/>
                <a:cs typeface="Times New Roman"/>
              </a:rPr>
              <a:t>. </a:t>
            </a: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characterized 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b="1" spc="15" dirty="0">
                <a:latin typeface="Times New Roman"/>
                <a:cs typeface="Times New Roman"/>
              </a:rPr>
              <a:t>deep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b="1" spc="15" dirty="0">
                <a:latin typeface="Times New Roman"/>
                <a:cs typeface="Times New Roman"/>
              </a:rPr>
              <a:t>rapid </a:t>
            </a:r>
            <a:r>
              <a:rPr sz="1900" b="1" spc="10" dirty="0">
                <a:latin typeface="Times New Roman"/>
                <a:cs typeface="Times New Roman"/>
              </a:rPr>
              <a:t>amplitude fluctuation </a:t>
            </a:r>
            <a:r>
              <a:rPr sz="1900" spc="5" dirty="0">
                <a:latin typeface="Times New Roman"/>
                <a:cs typeface="Times New Roman"/>
              </a:rPr>
              <a:t>which occur </a:t>
            </a:r>
            <a:r>
              <a:rPr sz="1900" spc="10" dirty="0">
                <a:latin typeface="Times New Roman"/>
                <a:cs typeface="Times New Roman"/>
              </a:rPr>
              <a:t>as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mobile moves </a:t>
            </a:r>
            <a:r>
              <a:rPr sz="1900" dirty="0">
                <a:latin typeface="Times New Roman"/>
                <a:cs typeface="Times New Roman"/>
              </a:rPr>
              <a:t>over </a:t>
            </a:r>
            <a:r>
              <a:rPr sz="1900" b="1" spc="10" dirty="0">
                <a:latin typeface="Times New Roman"/>
                <a:cs typeface="Times New Roman"/>
              </a:rPr>
              <a:t>distances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a  </a:t>
            </a:r>
            <a:r>
              <a:rPr sz="1900" spc="10" dirty="0">
                <a:latin typeface="Times New Roman"/>
                <a:cs typeface="Times New Roman"/>
              </a:rPr>
              <a:t>few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wavelengths</a:t>
            </a:r>
            <a:r>
              <a:rPr sz="1900" spc="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31775" indent="-219710" algn="just">
              <a:lnSpc>
                <a:spcPts val="2215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This fading is </a:t>
            </a:r>
            <a:r>
              <a:rPr sz="1900" b="1" spc="10" dirty="0">
                <a:latin typeface="Times New Roman"/>
                <a:cs typeface="Times New Roman"/>
              </a:rPr>
              <a:t>prevented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b="1" spc="10" dirty="0">
                <a:latin typeface="Times New Roman"/>
                <a:cs typeface="Times New Roman"/>
              </a:rPr>
              <a:t>selecting </a:t>
            </a:r>
            <a:r>
              <a:rPr sz="1900" spc="10" dirty="0">
                <a:latin typeface="Times New Roman"/>
                <a:cs typeface="Times New Roman"/>
              </a:rPr>
              <a:t>an </a:t>
            </a:r>
            <a:r>
              <a:rPr sz="1900" b="1" spc="10" dirty="0">
                <a:latin typeface="Times New Roman"/>
                <a:cs typeface="Times New Roman"/>
              </a:rPr>
              <a:t>antenna </a:t>
            </a:r>
            <a:r>
              <a:rPr sz="1900" spc="5" dirty="0">
                <a:latin typeface="Times New Roman"/>
                <a:cs typeface="Times New Roman"/>
              </a:rPr>
              <a:t>which gives a </a:t>
            </a:r>
            <a:r>
              <a:rPr sz="1900" b="1" spc="5" dirty="0">
                <a:latin typeface="Times New Roman"/>
                <a:cs typeface="Times New Roman"/>
              </a:rPr>
              <a:t>strong </a:t>
            </a:r>
            <a:r>
              <a:rPr sz="1900" spc="10" dirty="0">
                <a:latin typeface="Times New Roman"/>
                <a:cs typeface="Times New Roman"/>
              </a:rPr>
              <a:t>signal </a:t>
            </a:r>
            <a:r>
              <a:rPr sz="1900" spc="5" dirty="0">
                <a:latin typeface="Times New Roman"/>
                <a:cs typeface="Times New Roman"/>
              </a:rPr>
              <a:t>that</a:t>
            </a:r>
            <a:r>
              <a:rPr sz="1900" spc="34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mitigates</a:t>
            </a:r>
            <a:endParaRPr sz="19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0"/>
              </a:spcBef>
            </a:pPr>
            <a:r>
              <a:rPr sz="1900" b="1" spc="-5" dirty="0">
                <a:latin typeface="Times New Roman"/>
                <a:cs typeface="Times New Roman"/>
              </a:rPr>
              <a:t>small </a:t>
            </a:r>
            <a:r>
              <a:rPr sz="1900" b="1" spc="5" dirty="0">
                <a:latin typeface="Times New Roman"/>
                <a:cs typeface="Times New Roman"/>
              </a:rPr>
              <a:t>scale</a:t>
            </a:r>
            <a:r>
              <a:rPr sz="1900" b="1" spc="7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fading.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4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313436" y="947927"/>
            <a:ext cx="9800590" cy="37687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latin typeface="Times New Roman"/>
                <a:cs typeface="Times New Roman"/>
              </a:rPr>
              <a:t>Macroscopic </a:t>
            </a:r>
            <a:r>
              <a:rPr sz="1900" b="1" spc="10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1700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5" dirty="0">
                <a:latin typeface="Times New Roman"/>
                <a:cs typeface="Times New Roman"/>
              </a:rPr>
              <a:t>Prevents </a:t>
            </a:r>
            <a:r>
              <a:rPr sz="1900" b="1" spc="5" dirty="0">
                <a:latin typeface="Times New Roman"/>
                <a:cs typeface="Times New Roman"/>
              </a:rPr>
              <a:t>large scale</a:t>
            </a:r>
            <a:r>
              <a:rPr sz="1900" b="1" spc="6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fading.</a:t>
            </a:r>
            <a:endParaRPr sz="1900">
              <a:latin typeface="Times New Roman"/>
              <a:cs typeface="Times New Roman"/>
            </a:endParaRPr>
          </a:p>
          <a:p>
            <a:pPr marL="12700" marR="6350">
              <a:lnSpc>
                <a:spcPts val="2330"/>
              </a:lnSpc>
              <a:spcBef>
                <a:spcPts val="65"/>
              </a:spcBef>
              <a:buFont typeface="Wingdings"/>
              <a:buChar char=""/>
              <a:tabLst>
                <a:tab pos="293370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Large </a:t>
            </a:r>
            <a:r>
              <a:rPr sz="1900" b="1" spc="5" dirty="0">
                <a:latin typeface="Times New Roman"/>
                <a:cs typeface="Times New Roman"/>
              </a:rPr>
              <a:t>scale </a:t>
            </a:r>
            <a:r>
              <a:rPr sz="1900" spc="10" dirty="0">
                <a:latin typeface="Times New Roman"/>
                <a:cs typeface="Times New Roman"/>
              </a:rPr>
              <a:t>fading is </a:t>
            </a:r>
            <a:r>
              <a:rPr sz="1900" b="1" spc="10" dirty="0">
                <a:latin typeface="Times New Roman"/>
                <a:cs typeface="Times New Roman"/>
              </a:rPr>
              <a:t>caused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b="1" spc="15" dirty="0">
                <a:latin typeface="Times New Roman"/>
                <a:cs typeface="Times New Roman"/>
              </a:rPr>
              <a:t>shadowing </a:t>
            </a:r>
            <a:r>
              <a:rPr sz="1900" spc="5" dirty="0">
                <a:latin typeface="Times New Roman"/>
                <a:cs typeface="Times New Roman"/>
              </a:rPr>
              <a:t>due </a:t>
            </a:r>
            <a:r>
              <a:rPr sz="1900" spc="15" dirty="0">
                <a:latin typeface="Times New Roman"/>
                <a:cs typeface="Times New Roman"/>
              </a:rPr>
              <a:t>to </a:t>
            </a:r>
            <a:r>
              <a:rPr sz="1900" spc="5" dirty="0">
                <a:latin typeface="Times New Roman"/>
                <a:cs typeface="Times New Roman"/>
              </a:rPr>
              <a:t>variation </a:t>
            </a:r>
            <a:r>
              <a:rPr sz="1900" dirty="0">
                <a:latin typeface="Times New Roman"/>
                <a:cs typeface="Times New Roman"/>
              </a:rPr>
              <a:t>in </a:t>
            </a:r>
            <a:r>
              <a:rPr sz="1900" spc="5" dirty="0">
                <a:latin typeface="Times New Roman"/>
                <a:cs typeface="Times New Roman"/>
              </a:rPr>
              <a:t>both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terrain profile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dirty="0">
                <a:latin typeface="Times New Roman"/>
                <a:cs typeface="Times New Roman"/>
              </a:rPr>
              <a:t>the  </a:t>
            </a:r>
            <a:r>
              <a:rPr sz="1900" spc="10" dirty="0">
                <a:latin typeface="Times New Roman"/>
                <a:cs typeface="Times New Roman"/>
              </a:rPr>
              <a:t>nature </a:t>
            </a:r>
            <a:r>
              <a:rPr sz="1900" spc="-5" dirty="0">
                <a:latin typeface="Times New Roman"/>
                <a:cs typeface="Times New Roman"/>
              </a:rPr>
              <a:t>of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surroundings.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ts val="2240"/>
              </a:lnSpc>
              <a:buFont typeface="Wingdings"/>
              <a:buChar char=""/>
              <a:tabLst>
                <a:tab pos="290195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Large </a:t>
            </a:r>
            <a:r>
              <a:rPr sz="1900" b="1" spc="5" dirty="0">
                <a:latin typeface="Times New Roman"/>
                <a:cs typeface="Times New Roman"/>
              </a:rPr>
              <a:t>scale </a:t>
            </a:r>
            <a:r>
              <a:rPr sz="1900" spc="10" dirty="0">
                <a:latin typeface="Times New Roman"/>
                <a:cs typeface="Times New Roman"/>
              </a:rPr>
              <a:t>fading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b="1" dirty="0">
                <a:latin typeface="Times New Roman"/>
                <a:cs typeface="Times New Roman"/>
              </a:rPr>
              <a:t>normally</a:t>
            </a:r>
            <a:r>
              <a:rPr sz="1900" b="1" spc="16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distributed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60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10" dirty="0">
                <a:latin typeface="Times New Roman"/>
                <a:cs typeface="Times New Roman"/>
              </a:rPr>
              <a:t>This </a:t>
            </a:r>
            <a:r>
              <a:rPr sz="1900" spc="5" dirty="0">
                <a:latin typeface="Times New Roman"/>
                <a:cs typeface="Times New Roman"/>
              </a:rPr>
              <a:t>fading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b="1" spc="10" dirty="0">
                <a:latin typeface="Times New Roman"/>
                <a:cs typeface="Times New Roman"/>
              </a:rPr>
              <a:t>prevented </a:t>
            </a:r>
            <a:r>
              <a:rPr sz="1900" spc="20" dirty="0">
                <a:latin typeface="Times New Roman"/>
                <a:cs typeface="Times New Roman"/>
              </a:rPr>
              <a:t>by an </a:t>
            </a:r>
            <a:r>
              <a:rPr sz="1900" b="1" spc="10" dirty="0">
                <a:latin typeface="Times New Roman"/>
                <a:cs typeface="Times New Roman"/>
              </a:rPr>
              <a:t>antenna </a:t>
            </a:r>
            <a:r>
              <a:rPr sz="1900" spc="5" dirty="0">
                <a:latin typeface="Times New Roman"/>
                <a:cs typeface="Times New Roman"/>
              </a:rPr>
              <a:t>which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not </a:t>
            </a:r>
            <a:r>
              <a:rPr sz="1900" b="1" spc="15" dirty="0">
                <a:latin typeface="Times New Roman"/>
                <a:cs typeface="Times New Roman"/>
              </a:rPr>
              <a:t>shadowed </a:t>
            </a:r>
            <a:r>
              <a:rPr sz="1900" spc="5" dirty="0">
                <a:latin typeface="Times New Roman"/>
                <a:cs typeface="Times New Roman"/>
              </a:rPr>
              <a:t>when </a:t>
            </a:r>
            <a:r>
              <a:rPr sz="1900" b="1" spc="10" dirty="0">
                <a:latin typeface="Times New Roman"/>
                <a:cs typeface="Times New Roman"/>
              </a:rPr>
              <a:t>others </a:t>
            </a:r>
            <a:r>
              <a:rPr sz="1900" spc="10" dirty="0">
                <a:latin typeface="Times New Roman"/>
                <a:cs typeface="Times New Roman"/>
              </a:rPr>
              <a:t>are,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b="1" spc="15" dirty="0">
                <a:latin typeface="Times New Roman"/>
                <a:cs typeface="Times New Roman"/>
              </a:rPr>
              <a:t>allows  </a:t>
            </a:r>
            <a:r>
              <a:rPr sz="1900" b="1" spc="5" dirty="0">
                <a:latin typeface="Times New Roman"/>
                <a:cs typeface="Times New Roman"/>
              </a:rPr>
              <a:t>increase </a:t>
            </a:r>
            <a:r>
              <a:rPr sz="1900" spc="5" dirty="0">
                <a:latin typeface="Times New Roman"/>
                <a:cs typeface="Times New Roman"/>
              </a:rPr>
              <a:t>in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SNR.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ts val="2240"/>
              </a:lnSpc>
              <a:buFont typeface="Wingdings"/>
              <a:buChar char=""/>
              <a:tabLst>
                <a:tab pos="232410" algn="l"/>
              </a:tabLst>
            </a:pPr>
            <a:r>
              <a:rPr sz="1900" spc="-5" dirty="0">
                <a:latin typeface="Times New Roman"/>
                <a:cs typeface="Times New Roman"/>
              </a:rPr>
              <a:t>If </a:t>
            </a:r>
            <a:r>
              <a:rPr sz="1900" spc="10" dirty="0">
                <a:latin typeface="Times New Roman"/>
                <a:cs typeface="Times New Roman"/>
              </a:rPr>
              <a:t>there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hill </a:t>
            </a:r>
            <a:r>
              <a:rPr sz="1900" spc="10" dirty="0">
                <a:latin typeface="Times New Roman"/>
                <a:cs typeface="Times New Roman"/>
              </a:rPr>
              <a:t>between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BS </a:t>
            </a:r>
            <a:r>
              <a:rPr sz="1900" spc="10" dirty="0">
                <a:latin typeface="Times New Roman"/>
                <a:cs typeface="Times New Roman"/>
              </a:rPr>
              <a:t>and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MS </a:t>
            </a:r>
            <a:r>
              <a:rPr sz="1900" spc="5" dirty="0">
                <a:latin typeface="Times New Roman"/>
                <a:cs typeface="Times New Roman"/>
              </a:rPr>
              <a:t>then </a:t>
            </a:r>
            <a:r>
              <a:rPr sz="1900" spc="15" dirty="0">
                <a:latin typeface="Times New Roman"/>
                <a:cs typeface="Times New Roman"/>
              </a:rPr>
              <a:t>simply </a:t>
            </a:r>
            <a:r>
              <a:rPr sz="1900" b="1" spc="5" dirty="0">
                <a:latin typeface="Times New Roman"/>
                <a:cs typeface="Times New Roman"/>
              </a:rPr>
              <a:t>increasing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Tx </a:t>
            </a:r>
            <a:r>
              <a:rPr sz="1900" spc="5" dirty="0">
                <a:latin typeface="Times New Roman"/>
                <a:cs typeface="Times New Roman"/>
              </a:rPr>
              <a:t>antenna </a:t>
            </a:r>
            <a:r>
              <a:rPr sz="1900" spc="10" dirty="0">
                <a:latin typeface="Times New Roman"/>
                <a:cs typeface="Times New Roman"/>
              </a:rPr>
              <a:t>and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Rx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900" spc="10" dirty="0">
                <a:latin typeface="Times New Roman"/>
                <a:cs typeface="Times New Roman"/>
              </a:rPr>
              <a:t>antenna </a:t>
            </a:r>
            <a:r>
              <a:rPr sz="1900" b="1" spc="5" dirty="0">
                <a:latin typeface="Times New Roman"/>
                <a:cs typeface="Times New Roman"/>
              </a:rPr>
              <a:t>doesn’t </a:t>
            </a:r>
            <a:r>
              <a:rPr sz="1900" spc="-5" dirty="0">
                <a:latin typeface="Times New Roman"/>
                <a:cs typeface="Times New Roman"/>
              </a:rPr>
              <a:t>make </a:t>
            </a:r>
            <a:r>
              <a:rPr sz="1900" spc="10" dirty="0">
                <a:latin typeface="Times New Roman"/>
                <a:cs typeface="Times New Roman"/>
              </a:rPr>
              <a:t>any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difference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50"/>
              </a:spcBef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latin typeface="Times New Roman"/>
                <a:cs typeface="Times New Roman"/>
              </a:rPr>
              <a:t>Thus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an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intermediate</a:t>
            </a:r>
            <a:r>
              <a:rPr sz="1900" b="1" spc="145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BS</a:t>
            </a:r>
            <a:r>
              <a:rPr sz="1900" spc="14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(</a:t>
            </a:r>
            <a:r>
              <a:rPr sz="1900" b="1" spc="10" dirty="0">
                <a:latin typeface="Times New Roman"/>
                <a:cs typeface="Times New Roman"/>
              </a:rPr>
              <a:t>BS2</a:t>
            </a:r>
            <a:r>
              <a:rPr sz="1900" spc="10" dirty="0">
                <a:latin typeface="Times New Roman"/>
                <a:cs typeface="Times New Roman"/>
              </a:rPr>
              <a:t>)</a:t>
            </a:r>
            <a:r>
              <a:rPr sz="1900" spc="1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17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placed</a:t>
            </a:r>
            <a:r>
              <a:rPr sz="1900" b="1" spc="1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</a:t>
            </a:r>
            <a:r>
              <a:rPr sz="1900" spc="150" dirty="0">
                <a:latin typeface="Times New Roman"/>
                <a:cs typeface="Times New Roman"/>
              </a:rPr>
              <a:t> </a:t>
            </a:r>
            <a:r>
              <a:rPr sz="1900" b="1" spc="15" dirty="0">
                <a:latin typeface="Times New Roman"/>
                <a:cs typeface="Times New Roman"/>
              </a:rPr>
              <a:t>between</a:t>
            </a:r>
            <a:r>
              <a:rPr sz="1900" b="1" spc="1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165" dirty="0">
                <a:latin typeface="Times New Roman"/>
                <a:cs typeface="Times New Roman"/>
              </a:rPr>
              <a:t> </a:t>
            </a:r>
            <a:r>
              <a:rPr sz="1900" b="1" spc="15" dirty="0">
                <a:latin typeface="Times New Roman"/>
                <a:cs typeface="Times New Roman"/>
              </a:rPr>
              <a:t>BS</a:t>
            </a:r>
            <a:r>
              <a:rPr sz="1900" b="1" spc="12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and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b="1" spc="25" dirty="0">
                <a:latin typeface="Times New Roman"/>
                <a:cs typeface="Times New Roman"/>
              </a:rPr>
              <a:t>MS</a:t>
            </a:r>
            <a:r>
              <a:rPr sz="1900" b="1" spc="14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so</a:t>
            </a:r>
            <a:r>
              <a:rPr sz="1900" spc="13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that</a:t>
            </a:r>
            <a:r>
              <a:rPr sz="1900" spc="15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the</a:t>
            </a:r>
            <a:r>
              <a:rPr sz="1900" spc="16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hill</a:t>
            </a:r>
            <a:r>
              <a:rPr sz="1900" b="1" spc="14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does</a:t>
            </a:r>
            <a:r>
              <a:rPr sz="1900" spc="15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not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b="1" dirty="0">
                <a:latin typeface="Times New Roman"/>
                <a:cs typeface="Times New Roman"/>
              </a:rPr>
              <a:t>lie </a:t>
            </a:r>
            <a:r>
              <a:rPr sz="1900" spc="5" dirty="0">
                <a:latin typeface="Times New Roman"/>
                <a:cs typeface="Times New Roman"/>
              </a:rPr>
              <a:t>in </a:t>
            </a:r>
            <a:r>
              <a:rPr sz="1900" b="1" spc="15" dirty="0">
                <a:latin typeface="Times New Roman"/>
                <a:cs typeface="Times New Roman"/>
              </a:rPr>
              <a:t>between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BS </a:t>
            </a:r>
            <a:r>
              <a:rPr sz="1900" spc="10" dirty="0">
                <a:latin typeface="Times New Roman"/>
                <a:cs typeface="Times New Roman"/>
              </a:rPr>
              <a:t>and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BS2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4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b="1" spc="15" dirty="0">
                <a:latin typeface="Times New Roman"/>
                <a:cs typeface="Times New Roman"/>
              </a:rPr>
              <a:t>Receive </a:t>
            </a:r>
            <a:r>
              <a:rPr sz="1900" spc="10" dirty="0">
                <a:latin typeface="Times New Roman"/>
                <a:cs typeface="Times New Roman"/>
              </a:rPr>
              <a:t>– </a:t>
            </a:r>
            <a:r>
              <a:rPr sz="1900" b="1" dirty="0">
                <a:latin typeface="Times New Roman"/>
                <a:cs typeface="Times New Roman"/>
              </a:rPr>
              <a:t>Amplify </a:t>
            </a:r>
            <a:r>
              <a:rPr sz="1900" spc="10" dirty="0">
                <a:latin typeface="Times New Roman"/>
                <a:cs typeface="Times New Roman"/>
              </a:rPr>
              <a:t>–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Re-transmit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323" y="792480"/>
            <a:ext cx="495554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49805" algn="l"/>
              </a:tabLst>
            </a:pPr>
            <a:r>
              <a:rPr sz="2350" spc="10" dirty="0"/>
              <a:t>Commonly</a:t>
            </a:r>
            <a:r>
              <a:rPr sz="2350" spc="-10" dirty="0"/>
              <a:t> </a:t>
            </a:r>
            <a:r>
              <a:rPr sz="2350" spc="10" dirty="0"/>
              <a:t>used	Diversity</a:t>
            </a:r>
            <a:r>
              <a:rPr sz="2350" spc="-120" dirty="0"/>
              <a:t> </a:t>
            </a:r>
            <a:r>
              <a:rPr sz="2350" spc="-10" dirty="0"/>
              <a:t>Techniques</a:t>
            </a:r>
            <a:endParaRPr sz="2350"/>
          </a:p>
        </p:txBody>
      </p:sp>
      <p:sp>
        <p:nvSpPr>
          <p:cNvPr id="3" name="object 3"/>
          <p:cNvSpPr txBox="1"/>
          <p:nvPr/>
        </p:nvSpPr>
        <p:spPr>
          <a:xfrm>
            <a:off x="136652" y="1289304"/>
            <a:ext cx="3393440" cy="24580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87094" indent="-219710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887730" algn="l"/>
              </a:tabLst>
            </a:pPr>
            <a:r>
              <a:rPr sz="1900" spc="10" dirty="0">
                <a:latin typeface="Times New Roman"/>
                <a:cs typeface="Times New Roman"/>
              </a:rPr>
              <a:t>Space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887094" indent="-219710">
              <a:lnSpc>
                <a:spcPct val="100000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887730" algn="l"/>
              </a:tabLst>
            </a:pPr>
            <a:r>
              <a:rPr sz="1900" spc="5" dirty="0">
                <a:latin typeface="Times New Roman"/>
                <a:cs typeface="Times New Roman"/>
              </a:rPr>
              <a:t>Polarization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887094" indent="-219710">
              <a:lnSpc>
                <a:spcPct val="100000"/>
              </a:lnSpc>
              <a:spcBef>
                <a:spcPts val="45"/>
              </a:spcBef>
              <a:buSzPct val="94736"/>
              <a:buFont typeface="Wingdings"/>
              <a:buChar char=""/>
              <a:tabLst>
                <a:tab pos="887730" algn="l"/>
              </a:tabLst>
            </a:pPr>
            <a:r>
              <a:rPr sz="1900" spc="10" dirty="0">
                <a:latin typeface="Times New Roman"/>
                <a:cs typeface="Times New Roman"/>
              </a:rPr>
              <a:t>Frequency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887094" indent="-219710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"/>
              <a:tabLst>
                <a:tab pos="887730" algn="l"/>
              </a:tabLst>
            </a:pPr>
            <a:r>
              <a:rPr sz="1900" spc="-10" dirty="0">
                <a:latin typeface="Times New Roman"/>
                <a:cs typeface="Times New Roman"/>
              </a:rPr>
              <a:t>Time</a:t>
            </a:r>
            <a:r>
              <a:rPr sz="1900" spc="5" dirty="0">
                <a:latin typeface="Times New Roman"/>
                <a:cs typeface="Times New Roman"/>
              </a:rPr>
              <a:t> Diversity</a:t>
            </a:r>
            <a:endParaRPr sz="1900">
              <a:latin typeface="Times New Roman"/>
              <a:cs typeface="Times New Roman"/>
            </a:endParaRPr>
          </a:p>
          <a:p>
            <a:pPr marL="887094" indent="-219710">
              <a:lnSpc>
                <a:spcPct val="100000"/>
              </a:lnSpc>
              <a:spcBef>
                <a:spcPts val="20"/>
              </a:spcBef>
              <a:buSzPct val="94736"/>
              <a:buFont typeface="Wingdings"/>
              <a:buChar char=""/>
              <a:tabLst>
                <a:tab pos="887730" algn="l"/>
              </a:tabLst>
            </a:pPr>
            <a:r>
              <a:rPr sz="1900" spc="5" dirty="0">
                <a:latin typeface="Times New Roman"/>
                <a:cs typeface="Times New Roman"/>
              </a:rPr>
              <a:t>Angular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1795"/>
              </a:spcBef>
            </a:pPr>
            <a:r>
              <a:rPr sz="205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Space</a:t>
            </a:r>
            <a:r>
              <a:rPr sz="2050" b="1" spc="-5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5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Diversity</a:t>
            </a:r>
            <a:endParaRPr sz="205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105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5" dirty="0">
                <a:latin typeface="Times New Roman"/>
                <a:cs typeface="Times New Roman"/>
              </a:rPr>
              <a:t>Also </a:t>
            </a:r>
            <a:r>
              <a:rPr sz="1900" spc="10" dirty="0">
                <a:latin typeface="Times New Roman"/>
                <a:cs typeface="Times New Roman"/>
              </a:rPr>
              <a:t>called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Antenna-Diversity.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52" y="4017263"/>
            <a:ext cx="5539740" cy="12020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7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5" dirty="0">
                <a:latin typeface="Times New Roman"/>
                <a:cs typeface="Times New Roman"/>
              </a:rPr>
              <a:t>Signals </a:t>
            </a:r>
            <a:r>
              <a:rPr sz="1900" b="1" spc="10" dirty="0">
                <a:latin typeface="Times New Roman"/>
                <a:cs typeface="Times New Roman"/>
              </a:rPr>
              <a:t>received </a:t>
            </a:r>
            <a:r>
              <a:rPr sz="1900" spc="10" dirty="0">
                <a:latin typeface="Times New Roman"/>
                <a:cs typeface="Times New Roman"/>
              </a:rPr>
              <a:t>from </a:t>
            </a:r>
            <a:r>
              <a:rPr sz="1900" b="1" spc="10" dirty="0">
                <a:latin typeface="Times New Roman"/>
                <a:cs typeface="Times New Roman"/>
              </a:rPr>
              <a:t>spatially </a:t>
            </a:r>
            <a:r>
              <a:rPr sz="1900" spc="10" dirty="0">
                <a:latin typeface="Times New Roman"/>
                <a:cs typeface="Times New Roman"/>
              </a:rPr>
              <a:t>separated </a:t>
            </a:r>
            <a:r>
              <a:rPr sz="1900" b="1" spc="5" dirty="0">
                <a:latin typeface="Times New Roman"/>
                <a:cs typeface="Times New Roman"/>
              </a:rPr>
              <a:t>antennas  </a:t>
            </a:r>
            <a:r>
              <a:rPr sz="1900" spc="10" dirty="0">
                <a:latin typeface="Times New Roman"/>
                <a:cs typeface="Times New Roman"/>
              </a:rPr>
              <a:t>on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mobile </a:t>
            </a:r>
            <a:r>
              <a:rPr sz="1900" spc="5" dirty="0">
                <a:latin typeface="Times New Roman"/>
                <a:cs typeface="Times New Roman"/>
              </a:rPr>
              <a:t>would have </a:t>
            </a:r>
            <a:r>
              <a:rPr sz="1900" spc="10" dirty="0">
                <a:latin typeface="Times New Roman"/>
                <a:cs typeface="Times New Roman"/>
              </a:rPr>
              <a:t>essentially </a:t>
            </a:r>
            <a:r>
              <a:rPr sz="1900" b="1" spc="5" dirty="0">
                <a:latin typeface="Times New Roman"/>
                <a:cs typeface="Times New Roman"/>
              </a:rPr>
              <a:t>uncorrelated  </a:t>
            </a:r>
            <a:r>
              <a:rPr sz="1900" spc="10" dirty="0">
                <a:latin typeface="Times New Roman"/>
                <a:cs typeface="Times New Roman"/>
              </a:rPr>
              <a:t>envelopes </a:t>
            </a:r>
            <a:r>
              <a:rPr sz="1900" spc="5" dirty="0">
                <a:latin typeface="Times New Roman"/>
                <a:cs typeface="Times New Roman"/>
              </a:rPr>
              <a:t>for </a:t>
            </a:r>
            <a:r>
              <a:rPr sz="1900" spc="10" dirty="0">
                <a:latin typeface="Times New Roman"/>
                <a:cs typeface="Times New Roman"/>
              </a:rPr>
              <a:t>antenna </a:t>
            </a:r>
            <a:r>
              <a:rPr sz="1900" b="1" spc="10" dirty="0">
                <a:latin typeface="Times New Roman"/>
                <a:cs typeface="Times New Roman"/>
              </a:rPr>
              <a:t>separations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10" dirty="0">
                <a:latin typeface="Times New Roman"/>
                <a:cs typeface="Times New Roman"/>
              </a:rPr>
              <a:t>one-half  wavelengths </a:t>
            </a:r>
            <a:r>
              <a:rPr sz="1900" spc="-5" dirty="0">
                <a:latin typeface="Times New Roman"/>
                <a:cs typeface="Times New Roman"/>
              </a:rPr>
              <a:t>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more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13120" y="3054604"/>
            <a:ext cx="4602480" cy="1895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14819" y="4937759"/>
            <a:ext cx="325437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Block diagram of Space</a:t>
            </a:r>
            <a:r>
              <a:rPr sz="175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5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Diversity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5</a:t>
            </a:fld>
            <a:endParaRPr spc="-55" dirty="0"/>
          </a:p>
        </p:txBody>
      </p:sp>
      <p:sp>
        <p:nvSpPr>
          <p:cNvPr id="7" name="object 7"/>
          <p:cNvSpPr txBox="1"/>
          <p:nvPr/>
        </p:nvSpPr>
        <p:spPr>
          <a:xfrm>
            <a:off x="179323" y="5349239"/>
            <a:ext cx="9937750" cy="9067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8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dirty="0">
                <a:latin typeface="Times New Roman"/>
                <a:cs typeface="Times New Roman"/>
              </a:rPr>
              <a:t>“A </a:t>
            </a:r>
            <a:r>
              <a:rPr sz="1900" spc="5" dirty="0">
                <a:latin typeface="Times New Roman"/>
                <a:cs typeface="Times New Roman"/>
              </a:rPr>
              <a:t>method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10" dirty="0">
                <a:latin typeface="Times New Roman"/>
                <a:cs typeface="Times New Roman"/>
              </a:rPr>
              <a:t>transmission </a:t>
            </a:r>
            <a:r>
              <a:rPr sz="1900" spc="-5" dirty="0">
                <a:latin typeface="Times New Roman"/>
                <a:cs typeface="Times New Roman"/>
              </a:rPr>
              <a:t>or </a:t>
            </a:r>
            <a:r>
              <a:rPr sz="1900" b="1" dirty="0">
                <a:latin typeface="Times New Roman"/>
                <a:cs typeface="Times New Roman"/>
              </a:rPr>
              <a:t>reception </a:t>
            </a:r>
            <a:r>
              <a:rPr sz="1900" spc="-5" dirty="0">
                <a:latin typeface="Times New Roman"/>
                <a:cs typeface="Times New Roman"/>
              </a:rPr>
              <a:t>or </a:t>
            </a:r>
            <a:r>
              <a:rPr sz="1900" b="1" spc="5" dirty="0">
                <a:latin typeface="Times New Roman"/>
                <a:cs typeface="Times New Roman"/>
              </a:rPr>
              <a:t>both</a:t>
            </a:r>
            <a:r>
              <a:rPr sz="1900" spc="5" dirty="0">
                <a:latin typeface="Times New Roman"/>
                <a:cs typeface="Times New Roman"/>
              </a:rPr>
              <a:t>, </a:t>
            </a:r>
            <a:r>
              <a:rPr sz="1900" dirty="0">
                <a:latin typeface="Times New Roman"/>
                <a:cs typeface="Times New Roman"/>
              </a:rPr>
              <a:t>in </a:t>
            </a:r>
            <a:r>
              <a:rPr sz="1900" spc="5" dirty="0">
                <a:latin typeface="Times New Roman"/>
                <a:cs typeface="Times New Roman"/>
              </a:rPr>
              <a:t>which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effects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10" dirty="0">
                <a:latin typeface="Times New Roman"/>
                <a:cs typeface="Times New Roman"/>
              </a:rPr>
              <a:t>fading are </a:t>
            </a:r>
            <a:r>
              <a:rPr sz="1900" b="1" spc="5" dirty="0">
                <a:latin typeface="Times New Roman"/>
                <a:cs typeface="Times New Roman"/>
              </a:rPr>
              <a:t>minimized </a:t>
            </a:r>
            <a:r>
              <a:rPr sz="1900" spc="30" dirty="0">
                <a:latin typeface="Times New Roman"/>
                <a:cs typeface="Times New Roman"/>
              </a:rPr>
              <a:t>by 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simultaneous </a:t>
            </a:r>
            <a:r>
              <a:rPr sz="1900" spc="5" dirty="0">
                <a:latin typeface="Times New Roman"/>
                <a:cs typeface="Times New Roman"/>
              </a:rPr>
              <a:t>use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20" dirty="0">
                <a:latin typeface="Times New Roman"/>
                <a:cs typeface="Times New Roman"/>
              </a:rPr>
              <a:t>two </a:t>
            </a:r>
            <a:r>
              <a:rPr sz="1900" b="1" spc="5" dirty="0">
                <a:latin typeface="Times New Roman"/>
                <a:cs typeface="Times New Roman"/>
              </a:rPr>
              <a:t>or </a:t>
            </a:r>
            <a:r>
              <a:rPr sz="1900" b="1" spc="-5" dirty="0">
                <a:latin typeface="Times New Roman"/>
                <a:cs typeface="Times New Roman"/>
              </a:rPr>
              <a:t>more </a:t>
            </a:r>
            <a:r>
              <a:rPr sz="1900" spc="10" dirty="0">
                <a:latin typeface="Times New Roman"/>
                <a:cs typeface="Times New Roman"/>
              </a:rPr>
              <a:t>physically </a:t>
            </a:r>
            <a:r>
              <a:rPr sz="1900" b="1" spc="10" dirty="0">
                <a:latin typeface="Times New Roman"/>
                <a:cs typeface="Times New Roman"/>
              </a:rPr>
              <a:t>separated </a:t>
            </a:r>
            <a:r>
              <a:rPr sz="1900" spc="10" dirty="0">
                <a:latin typeface="Times New Roman"/>
                <a:cs typeface="Times New Roman"/>
              </a:rPr>
              <a:t>antennas, </a:t>
            </a:r>
            <a:r>
              <a:rPr sz="1900" b="1" spc="5" dirty="0">
                <a:latin typeface="Times New Roman"/>
                <a:cs typeface="Times New Roman"/>
              </a:rPr>
              <a:t>ideally </a:t>
            </a:r>
            <a:r>
              <a:rPr sz="1900" spc="5" dirty="0">
                <a:latin typeface="Times New Roman"/>
                <a:cs typeface="Times New Roman"/>
              </a:rPr>
              <a:t>separated </a:t>
            </a:r>
            <a:r>
              <a:rPr sz="1900" spc="20" dirty="0">
                <a:latin typeface="Times New Roman"/>
                <a:cs typeface="Times New Roman"/>
              </a:rPr>
              <a:t>by </a:t>
            </a:r>
            <a:r>
              <a:rPr sz="1900" b="1" spc="10" dirty="0">
                <a:latin typeface="Times New Roman"/>
                <a:cs typeface="Times New Roman"/>
              </a:rPr>
              <a:t>one </a:t>
            </a:r>
            <a:r>
              <a:rPr sz="1900" b="1" spc="5" dirty="0">
                <a:latin typeface="Times New Roman"/>
                <a:cs typeface="Times New Roman"/>
              </a:rPr>
              <a:t>half  </a:t>
            </a:r>
            <a:r>
              <a:rPr sz="1900" spc="-5" dirty="0">
                <a:latin typeface="Times New Roman"/>
                <a:cs typeface="Times New Roman"/>
              </a:rPr>
              <a:t>or more</a:t>
            </a:r>
            <a:r>
              <a:rPr sz="1900" spc="9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wavelength</a:t>
            </a:r>
            <a:r>
              <a:rPr sz="1900" spc="10" dirty="0">
                <a:latin typeface="Times New Roman"/>
                <a:cs typeface="Times New Roman"/>
              </a:rPr>
              <a:t>”.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6</a:t>
            </a:fld>
            <a:endParaRPr spc="-55" dirty="0"/>
          </a:p>
        </p:txBody>
      </p:sp>
      <p:sp>
        <p:nvSpPr>
          <p:cNvPr id="2" name="object 2"/>
          <p:cNvSpPr txBox="1"/>
          <p:nvPr/>
        </p:nvSpPr>
        <p:spPr>
          <a:xfrm>
            <a:off x="410972" y="1642872"/>
            <a:ext cx="9424035" cy="906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  <a:buFont typeface="Wingdings"/>
              <a:buChar char=""/>
              <a:tabLst>
                <a:tab pos="281305" algn="l"/>
              </a:tabLst>
            </a:pPr>
            <a:r>
              <a:rPr sz="1900" spc="10" dirty="0">
                <a:latin typeface="Times New Roman"/>
                <a:cs typeface="Times New Roman"/>
              </a:rPr>
              <a:t>At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base </a:t>
            </a:r>
            <a:r>
              <a:rPr sz="1900" spc="5" dirty="0">
                <a:latin typeface="Times New Roman"/>
                <a:cs typeface="Times New Roman"/>
              </a:rPr>
              <a:t>station, </a:t>
            </a:r>
            <a:r>
              <a:rPr sz="1900" b="1" spc="10" dirty="0">
                <a:latin typeface="Times New Roman"/>
                <a:cs typeface="Times New Roman"/>
              </a:rPr>
              <a:t>space diversity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10" dirty="0">
                <a:latin typeface="Times New Roman"/>
                <a:cs typeface="Times New Roman"/>
              </a:rPr>
              <a:t>considerably </a:t>
            </a:r>
            <a:r>
              <a:rPr sz="1900" b="1" spc="10" dirty="0">
                <a:latin typeface="Times New Roman"/>
                <a:cs typeface="Times New Roman"/>
              </a:rPr>
              <a:t>less practical </a:t>
            </a:r>
            <a:r>
              <a:rPr sz="1900" spc="5" dirty="0">
                <a:latin typeface="Times New Roman"/>
                <a:cs typeface="Times New Roman"/>
              </a:rPr>
              <a:t>than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mobile </a:t>
            </a:r>
            <a:r>
              <a:rPr sz="1900" spc="10" dirty="0">
                <a:latin typeface="Times New Roman"/>
                <a:cs typeface="Times New Roman"/>
              </a:rPr>
              <a:t>because 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narrow angle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incident field </a:t>
            </a:r>
            <a:r>
              <a:rPr sz="1900" b="1" dirty="0">
                <a:latin typeface="Times New Roman"/>
                <a:cs typeface="Times New Roman"/>
              </a:rPr>
              <a:t>require </a:t>
            </a:r>
            <a:r>
              <a:rPr sz="1900" spc="-5" dirty="0">
                <a:latin typeface="Times New Roman"/>
                <a:cs typeface="Times New Roman"/>
              </a:rPr>
              <a:t>large </a:t>
            </a:r>
            <a:r>
              <a:rPr sz="1900" b="1" spc="5" dirty="0">
                <a:latin typeface="Times New Roman"/>
                <a:cs typeface="Times New Roman"/>
              </a:rPr>
              <a:t>antenna</a:t>
            </a:r>
            <a:r>
              <a:rPr sz="1900" b="1" spc="25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spacing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4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-5" dirty="0">
                <a:latin typeface="Times New Roman"/>
                <a:cs typeface="Times New Roman"/>
              </a:rPr>
              <a:t>In </a:t>
            </a:r>
            <a:r>
              <a:rPr sz="1900" spc="10" dirty="0">
                <a:latin typeface="Times New Roman"/>
                <a:cs typeface="Times New Roman"/>
              </a:rPr>
              <a:t>such </a:t>
            </a:r>
            <a:r>
              <a:rPr sz="1900" dirty="0">
                <a:latin typeface="Times New Roman"/>
                <a:cs typeface="Times New Roman"/>
              </a:rPr>
              <a:t>situation, </a:t>
            </a:r>
            <a:r>
              <a:rPr sz="1900" b="1" spc="5" dirty="0">
                <a:latin typeface="Times New Roman"/>
                <a:cs typeface="Times New Roman"/>
              </a:rPr>
              <a:t>polarization </a:t>
            </a:r>
            <a:r>
              <a:rPr sz="1900" spc="5" dirty="0">
                <a:latin typeface="Times New Roman"/>
                <a:cs typeface="Times New Roman"/>
              </a:rPr>
              <a:t>diversity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27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preferred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63659" y="2526792"/>
            <a:ext cx="87312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10" dirty="0">
                <a:latin typeface="Times New Roman"/>
                <a:cs typeface="Times New Roman"/>
              </a:rPr>
              <a:t>provides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972" y="2526792"/>
            <a:ext cx="8394065" cy="1494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20"/>
              </a:spcBef>
              <a:buFont typeface="Wingdings"/>
              <a:buChar char=""/>
              <a:tabLst>
                <a:tab pos="293370" algn="l"/>
                <a:tab pos="1606550" algn="l"/>
                <a:tab pos="2143125" algn="l"/>
                <a:tab pos="3118485" algn="l"/>
                <a:tab pos="4477385" algn="l"/>
                <a:tab pos="4861560" algn="l"/>
                <a:tab pos="5870575" algn="l"/>
                <a:tab pos="6412865" algn="l"/>
                <a:tab pos="7208520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H</a:t>
            </a:r>
            <a:r>
              <a:rPr sz="1900" b="1" spc="10" dirty="0">
                <a:latin typeface="Times New Roman"/>
                <a:cs typeface="Times New Roman"/>
              </a:rPr>
              <a:t>o</a:t>
            </a:r>
            <a:r>
              <a:rPr sz="1900" b="1" spc="15" dirty="0">
                <a:latin typeface="Times New Roman"/>
                <a:cs typeface="Times New Roman"/>
              </a:rPr>
              <a:t>r</a:t>
            </a:r>
            <a:r>
              <a:rPr sz="1900" b="1" spc="20" dirty="0">
                <a:latin typeface="Times New Roman"/>
                <a:cs typeface="Times New Roman"/>
              </a:rPr>
              <a:t>i</a:t>
            </a:r>
            <a:r>
              <a:rPr sz="1900" b="1" spc="-10" dirty="0">
                <a:latin typeface="Times New Roman"/>
                <a:cs typeface="Times New Roman"/>
              </a:rPr>
              <a:t>z</a:t>
            </a:r>
            <a:r>
              <a:rPr sz="1900" b="1" spc="30" dirty="0">
                <a:latin typeface="Times New Roman"/>
                <a:cs typeface="Times New Roman"/>
              </a:rPr>
              <a:t>o</a:t>
            </a:r>
            <a:r>
              <a:rPr sz="1900" b="1" dirty="0">
                <a:latin typeface="Times New Roman"/>
                <a:cs typeface="Times New Roman"/>
              </a:rPr>
              <a:t>n</a:t>
            </a:r>
            <a:r>
              <a:rPr sz="1900" b="1" spc="10" dirty="0">
                <a:latin typeface="Times New Roman"/>
                <a:cs typeface="Times New Roman"/>
              </a:rPr>
              <a:t>t</a:t>
            </a:r>
            <a:r>
              <a:rPr sz="1900" b="1" spc="5" dirty="0">
                <a:latin typeface="Times New Roman"/>
                <a:cs typeface="Times New Roman"/>
              </a:rPr>
              <a:t>al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15" dirty="0">
                <a:latin typeface="Times New Roman"/>
                <a:cs typeface="Times New Roman"/>
              </a:rPr>
              <a:t>a</a:t>
            </a:r>
            <a:r>
              <a:rPr sz="1900" spc="10" dirty="0">
                <a:latin typeface="Times New Roman"/>
                <a:cs typeface="Times New Roman"/>
              </a:rPr>
              <a:t>nd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b="1" spc="30" dirty="0">
                <a:latin typeface="Times New Roman"/>
                <a:cs typeface="Times New Roman"/>
              </a:rPr>
              <a:t>v</a:t>
            </a:r>
            <a:r>
              <a:rPr sz="1900" b="1" spc="10" dirty="0">
                <a:latin typeface="Times New Roman"/>
                <a:cs typeface="Times New Roman"/>
              </a:rPr>
              <a:t>e</a:t>
            </a:r>
            <a:r>
              <a:rPr sz="1900" b="1" spc="15" dirty="0">
                <a:latin typeface="Times New Roman"/>
                <a:cs typeface="Times New Roman"/>
              </a:rPr>
              <a:t>r</a:t>
            </a:r>
            <a:r>
              <a:rPr sz="1900" b="1" spc="10" dirty="0">
                <a:latin typeface="Times New Roman"/>
                <a:cs typeface="Times New Roman"/>
              </a:rPr>
              <a:t>t</a:t>
            </a:r>
            <a:r>
              <a:rPr sz="1900" b="1" dirty="0">
                <a:latin typeface="Times New Roman"/>
                <a:cs typeface="Times New Roman"/>
              </a:rPr>
              <a:t>i</a:t>
            </a:r>
            <a:r>
              <a:rPr sz="1900" b="1" spc="10" dirty="0">
                <a:latin typeface="Times New Roman"/>
                <a:cs typeface="Times New Roman"/>
              </a:rPr>
              <a:t>c</a:t>
            </a:r>
            <a:r>
              <a:rPr sz="1900" b="1" spc="5" dirty="0">
                <a:latin typeface="Times New Roman"/>
                <a:cs typeface="Times New Roman"/>
              </a:rPr>
              <a:t>al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30" dirty="0">
                <a:latin typeface="Times New Roman"/>
                <a:cs typeface="Times New Roman"/>
              </a:rPr>
              <a:t>p</a:t>
            </a:r>
            <a:r>
              <a:rPr sz="1900" spc="10" dirty="0">
                <a:latin typeface="Times New Roman"/>
                <a:cs typeface="Times New Roman"/>
              </a:rPr>
              <a:t>o</a:t>
            </a: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10" dirty="0">
                <a:latin typeface="Times New Roman"/>
                <a:cs typeface="Times New Roman"/>
              </a:rPr>
              <a:t>ar</a:t>
            </a:r>
            <a:r>
              <a:rPr sz="1900" dirty="0">
                <a:latin typeface="Times New Roman"/>
                <a:cs typeface="Times New Roman"/>
              </a:rPr>
              <a:t>i</a:t>
            </a:r>
            <a:r>
              <a:rPr sz="1900" spc="10" dirty="0">
                <a:latin typeface="Times New Roman"/>
                <a:cs typeface="Times New Roman"/>
              </a:rPr>
              <a:t>za</a:t>
            </a:r>
            <a:r>
              <a:rPr sz="1900" dirty="0">
                <a:latin typeface="Times New Roman"/>
                <a:cs typeface="Times New Roman"/>
              </a:rPr>
              <a:t>t</a:t>
            </a:r>
            <a:r>
              <a:rPr sz="1900" spc="20" dirty="0">
                <a:latin typeface="Times New Roman"/>
                <a:cs typeface="Times New Roman"/>
              </a:rPr>
              <a:t>i</a:t>
            </a:r>
            <a:r>
              <a:rPr sz="1900" spc="-15" dirty="0">
                <a:latin typeface="Times New Roman"/>
                <a:cs typeface="Times New Roman"/>
              </a:rPr>
              <a:t>o</a:t>
            </a:r>
            <a:r>
              <a:rPr sz="1900" spc="10" dirty="0">
                <a:latin typeface="Times New Roman"/>
                <a:cs typeface="Times New Roman"/>
              </a:rPr>
              <a:t>n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spc="-15" dirty="0">
                <a:latin typeface="Times New Roman"/>
                <a:cs typeface="Times New Roman"/>
              </a:rPr>
              <a:t>o</a:t>
            </a:r>
            <a:r>
              <a:rPr sz="1900" spc="5" dirty="0">
                <a:latin typeface="Times New Roman"/>
                <a:cs typeface="Times New Roman"/>
              </a:rPr>
              <a:t>r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b="1" spc="10" dirty="0">
                <a:latin typeface="Times New Roman"/>
                <a:cs typeface="Times New Roman"/>
              </a:rPr>
              <a:t>c</a:t>
            </a:r>
            <a:r>
              <a:rPr sz="1900" b="1" dirty="0">
                <a:latin typeface="Times New Roman"/>
                <a:cs typeface="Times New Roman"/>
              </a:rPr>
              <a:t>i</a:t>
            </a:r>
            <a:r>
              <a:rPr sz="1900" b="1" spc="-10" dirty="0">
                <a:latin typeface="Times New Roman"/>
                <a:cs typeface="Times New Roman"/>
              </a:rPr>
              <a:t>r</a:t>
            </a:r>
            <a:r>
              <a:rPr sz="1900" b="1" spc="15" dirty="0">
                <a:latin typeface="Times New Roman"/>
                <a:cs typeface="Times New Roman"/>
              </a:rPr>
              <a:t>c</a:t>
            </a:r>
            <a:r>
              <a:rPr sz="1900" b="1" dirty="0">
                <a:latin typeface="Times New Roman"/>
                <a:cs typeface="Times New Roman"/>
              </a:rPr>
              <a:t>u</a:t>
            </a:r>
            <a:r>
              <a:rPr sz="1900" b="1" spc="-5" dirty="0">
                <a:latin typeface="Times New Roman"/>
                <a:cs typeface="Times New Roman"/>
              </a:rPr>
              <a:t>l</a:t>
            </a:r>
            <a:r>
              <a:rPr sz="1900" b="1" spc="5" dirty="0">
                <a:latin typeface="Times New Roman"/>
                <a:cs typeface="Times New Roman"/>
              </a:rPr>
              <a:t>ar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10" dirty="0">
                <a:latin typeface="Times New Roman"/>
                <a:cs typeface="Times New Roman"/>
              </a:rPr>
              <a:t>a</a:t>
            </a:r>
            <a:r>
              <a:rPr sz="1900" spc="30" dirty="0">
                <a:latin typeface="Times New Roman"/>
                <a:cs typeface="Times New Roman"/>
              </a:rPr>
              <a:t>n</a:t>
            </a:r>
            <a:r>
              <a:rPr sz="1900" spc="10" dirty="0">
                <a:latin typeface="Times New Roman"/>
                <a:cs typeface="Times New Roman"/>
              </a:rPr>
              <a:t>d</a:t>
            </a:r>
            <a:r>
              <a:rPr sz="1900" dirty="0">
                <a:latin typeface="Times New Roman"/>
                <a:cs typeface="Times New Roman"/>
              </a:rPr>
              <a:t>	</a:t>
            </a:r>
            <a:r>
              <a:rPr sz="1900" b="1" spc="-5" dirty="0">
                <a:latin typeface="Times New Roman"/>
                <a:cs typeface="Times New Roman"/>
              </a:rPr>
              <a:t>l</a:t>
            </a:r>
            <a:r>
              <a:rPr sz="1900" b="1" spc="20" dirty="0">
                <a:latin typeface="Times New Roman"/>
                <a:cs typeface="Times New Roman"/>
              </a:rPr>
              <a:t>i</a:t>
            </a:r>
            <a:r>
              <a:rPr sz="1900" b="1" dirty="0">
                <a:latin typeface="Times New Roman"/>
                <a:cs typeface="Times New Roman"/>
              </a:rPr>
              <a:t>n</a:t>
            </a:r>
            <a:r>
              <a:rPr sz="1900" b="1" spc="10" dirty="0">
                <a:latin typeface="Times New Roman"/>
                <a:cs typeface="Times New Roman"/>
              </a:rPr>
              <a:t>e</a:t>
            </a:r>
            <a:r>
              <a:rPr sz="1900" b="1" spc="5" dirty="0">
                <a:latin typeface="Times New Roman"/>
                <a:cs typeface="Times New Roman"/>
              </a:rPr>
              <a:t>ar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30" dirty="0">
                <a:latin typeface="Times New Roman"/>
                <a:cs typeface="Times New Roman"/>
              </a:rPr>
              <a:t>p</a:t>
            </a:r>
            <a:r>
              <a:rPr sz="1900" spc="10" dirty="0">
                <a:latin typeface="Times New Roman"/>
                <a:cs typeface="Times New Roman"/>
              </a:rPr>
              <a:t>o</a:t>
            </a:r>
            <a:r>
              <a:rPr sz="1900" spc="-5" dirty="0">
                <a:latin typeface="Times New Roman"/>
                <a:cs typeface="Times New Roman"/>
              </a:rPr>
              <a:t>l</a:t>
            </a:r>
            <a:r>
              <a:rPr sz="1900" spc="10" dirty="0">
                <a:latin typeface="Times New Roman"/>
                <a:cs typeface="Times New Roman"/>
              </a:rPr>
              <a:t>ar</a:t>
            </a:r>
            <a:r>
              <a:rPr sz="1900" spc="-5" dirty="0">
                <a:latin typeface="Times New Roman"/>
                <a:cs typeface="Times New Roman"/>
              </a:rPr>
              <a:t>i</a:t>
            </a:r>
            <a:r>
              <a:rPr sz="1900" spc="10" dirty="0">
                <a:latin typeface="Times New Roman"/>
                <a:cs typeface="Times New Roman"/>
              </a:rPr>
              <a:t>za</a:t>
            </a:r>
            <a:r>
              <a:rPr sz="1900" spc="-5" dirty="0">
                <a:latin typeface="Times New Roman"/>
                <a:cs typeface="Times New Roman"/>
              </a:rPr>
              <a:t>t</a:t>
            </a:r>
            <a:r>
              <a:rPr sz="1900" spc="20" dirty="0">
                <a:latin typeface="Times New Roman"/>
                <a:cs typeface="Times New Roman"/>
              </a:rPr>
              <a:t>i</a:t>
            </a:r>
            <a:r>
              <a:rPr sz="1900" spc="10" dirty="0">
                <a:latin typeface="Times New Roman"/>
                <a:cs typeface="Times New Roman"/>
              </a:rPr>
              <a:t>on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900" b="1" spc="5" dirty="0">
                <a:latin typeface="Times New Roman"/>
                <a:cs typeface="Times New Roman"/>
              </a:rPr>
              <a:t>uncorrelated </a:t>
            </a:r>
            <a:r>
              <a:rPr sz="1900" b="1" dirty="0">
                <a:latin typeface="Times New Roman"/>
                <a:cs typeface="Times New Roman"/>
              </a:rPr>
              <a:t>signals </a:t>
            </a:r>
            <a:r>
              <a:rPr sz="1900" spc="10" dirty="0">
                <a:latin typeface="Times New Roman"/>
                <a:cs typeface="Times New Roman"/>
              </a:rPr>
              <a:t>at </a:t>
            </a:r>
            <a:r>
              <a:rPr sz="1900" spc="5" dirty="0">
                <a:latin typeface="Times New Roman"/>
                <a:cs typeface="Times New Roman"/>
              </a:rPr>
              <a:t>the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receiver.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4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b="1" spc="5" dirty="0">
                <a:latin typeface="Times New Roman"/>
                <a:cs typeface="Times New Roman"/>
              </a:rPr>
              <a:t>does not </a:t>
            </a:r>
            <a:r>
              <a:rPr sz="1900" spc="10" dirty="0">
                <a:latin typeface="Times New Roman"/>
                <a:cs typeface="Times New Roman"/>
              </a:rPr>
              <a:t>require </a:t>
            </a:r>
            <a:r>
              <a:rPr sz="1900" b="1" spc="5" dirty="0">
                <a:latin typeface="Times New Roman"/>
                <a:cs typeface="Times New Roman"/>
              </a:rPr>
              <a:t>antenna</a:t>
            </a:r>
            <a:r>
              <a:rPr sz="1900" b="1" spc="15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spacing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50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5" dirty="0">
                <a:latin typeface="Times New Roman"/>
                <a:cs typeface="Times New Roman"/>
              </a:rPr>
              <a:t>Dramatically </a:t>
            </a:r>
            <a:r>
              <a:rPr sz="1900" b="1" spc="5" dirty="0">
                <a:latin typeface="Times New Roman"/>
                <a:cs typeface="Times New Roman"/>
              </a:rPr>
              <a:t>reduce </a:t>
            </a:r>
            <a:r>
              <a:rPr sz="1900" dirty="0">
                <a:latin typeface="Times New Roman"/>
                <a:cs typeface="Times New Roman"/>
              </a:rPr>
              <a:t>multipath </a:t>
            </a:r>
            <a:r>
              <a:rPr sz="1900" b="1" spc="5" dirty="0">
                <a:latin typeface="Times New Roman"/>
                <a:cs typeface="Times New Roman"/>
              </a:rPr>
              <a:t>delay</a:t>
            </a:r>
            <a:r>
              <a:rPr sz="1900" b="1" spc="19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spread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20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5" dirty="0">
                <a:latin typeface="Times New Roman"/>
                <a:cs typeface="Times New Roman"/>
              </a:rPr>
              <a:t>Require </a:t>
            </a:r>
            <a:r>
              <a:rPr sz="1900" b="1" spc="5" dirty="0">
                <a:latin typeface="Times New Roman"/>
                <a:cs typeface="Times New Roman"/>
              </a:rPr>
              <a:t>antenna orientation </a:t>
            </a:r>
            <a:r>
              <a:rPr sz="1900" dirty="0">
                <a:latin typeface="Times New Roman"/>
                <a:cs typeface="Times New Roman"/>
              </a:rPr>
              <a:t>to </a:t>
            </a:r>
            <a:r>
              <a:rPr sz="1900" spc="5" dirty="0">
                <a:latin typeface="Times New Roman"/>
                <a:cs typeface="Times New Roman"/>
              </a:rPr>
              <a:t>achieve </a:t>
            </a:r>
            <a:r>
              <a:rPr sz="1900" b="1" spc="5" dirty="0">
                <a:latin typeface="Times New Roman"/>
                <a:cs typeface="Times New Roman"/>
              </a:rPr>
              <a:t>orthogonal polarization </a:t>
            </a:r>
            <a:r>
              <a:rPr sz="1900" spc="5" dirty="0">
                <a:latin typeface="Times New Roman"/>
                <a:cs typeface="Times New Roman"/>
              </a:rPr>
              <a:t>to be</a:t>
            </a:r>
            <a:r>
              <a:rPr sz="1900" spc="40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used.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0972" y="1088136"/>
            <a:ext cx="250126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Polarization</a:t>
            </a:r>
            <a:r>
              <a:rPr spc="-125" dirty="0"/>
              <a:t> </a:t>
            </a:r>
            <a:r>
              <a:rPr spc="15" dirty="0"/>
              <a:t>Diversity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8300" y="4240636"/>
            <a:ext cx="9748520" cy="203962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65"/>
              </a:spcBef>
            </a:pPr>
            <a:r>
              <a:rPr sz="2050" b="1" spc="10" dirty="0">
                <a:solidFill>
                  <a:srgbClr val="0000CC"/>
                </a:solidFill>
                <a:latin typeface="Times New Roman"/>
                <a:cs typeface="Times New Roman"/>
              </a:rPr>
              <a:t>Frequency</a:t>
            </a:r>
            <a:r>
              <a:rPr sz="2050" b="1" spc="-50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5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Diversity</a:t>
            </a:r>
            <a:endParaRPr sz="205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88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b="1" spc="-15" dirty="0">
                <a:latin typeface="Times New Roman"/>
                <a:cs typeface="Times New Roman"/>
              </a:rPr>
              <a:t>Transmit </a:t>
            </a:r>
            <a:r>
              <a:rPr sz="1900" spc="5" dirty="0">
                <a:latin typeface="Times New Roman"/>
                <a:cs typeface="Times New Roman"/>
              </a:rPr>
              <a:t>information </a:t>
            </a:r>
            <a:r>
              <a:rPr sz="1900" spc="-5" dirty="0">
                <a:latin typeface="Times New Roman"/>
                <a:cs typeface="Times New Roman"/>
              </a:rPr>
              <a:t>on </a:t>
            </a:r>
            <a:r>
              <a:rPr sz="1900" b="1" spc="-5" dirty="0">
                <a:latin typeface="Times New Roman"/>
                <a:cs typeface="Times New Roman"/>
              </a:rPr>
              <a:t>more </a:t>
            </a:r>
            <a:r>
              <a:rPr sz="1900" b="1" spc="5" dirty="0">
                <a:latin typeface="Times New Roman"/>
                <a:cs typeface="Times New Roman"/>
              </a:rPr>
              <a:t>than </a:t>
            </a:r>
            <a:r>
              <a:rPr sz="1900" dirty="0">
                <a:latin typeface="Times New Roman"/>
                <a:cs typeface="Times New Roman"/>
              </a:rPr>
              <a:t>one </a:t>
            </a:r>
            <a:r>
              <a:rPr sz="1900" b="1" spc="10" dirty="0">
                <a:latin typeface="Times New Roman"/>
                <a:cs typeface="Times New Roman"/>
              </a:rPr>
              <a:t>carrier</a:t>
            </a:r>
            <a:r>
              <a:rPr sz="1900" b="1" spc="29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frequency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20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Separation </a:t>
            </a:r>
            <a:r>
              <a:rPr sz="1900" spc="5" dirty="0">
                <a:latin typeface="Times New Roman"/>
                <a:cs typeface="Times New Roman"/>
              </a:rPr>
              <a:t>between the </a:t>
            </a:r>
            <a:r>
              <a:rPr sz="1900" b="1" spc="10" dirty="0">
                <a:latin typeface="Times New Roman"/>
                <a:cs typeface="Times New Roman"/>
              </a:rPr>
              <a:t>carriers </a:t>
            </a:r>
            <a:r>
              <a:rPr sz="1900" dirty="0">
                <a:latin typeface="Times New Roman"/>
                <a:cs typeface="Times New Roman"/>
              </a:rPr>
              <a:t>should </a:t>
            </a:r>
            <a:r>
              <a:rPr sz="1900" spc="5" dirty="0">
                <a:latin typeface="Times New Roman"/>
                <a:cs typeface="Times New Roman"/>
              </a:rPr>
              <a:t>be </a:t>
            </a:r>
            <a:r>
              <a:rPr sz="1900" b="1" spc="5" dirty="0">
                <a:latin typeface="Times New Roman"/>
                <a:cs typeface="Times New Roman"/>
              </a:rPr>
              <a:t>at least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coherent </a:t>
            </a:r>
            <a:r>
              <a:rPr sz="1900" spc="5" dirty="0">
                <a:latin typeface="Times New Roman"/>
                <a:cs typeface="Times New Roman"/>
              </a:rPr>
              <a:t>bandwidth </a:t>
            </a:r>
            <a:r>
              <a:rPr sz="1900" spc="10" dirty="0">
                <a:latin typeface="Times New Roman"/>
                <a:cs typeface="Times New Roman"/>
              </a:rPr>
              <a:t>(</a:t>
            </a:r>
            <a:r>
              <a:rPr sz="1900" b="1" i="1" spc="10" dirty="0">
                <a:latin typeface="Times New Roman"/>
                <a:cs typeface="Times New Roman"/>
              </a:rPr>
              <a:t>BW = d</a:t>
            </a:r>
            <a:r>
              <a:rPr sz="1450" b="1" i="1" spc="10" dirty="0">
                <a:latin typeface="Times New Roman"/>
                <a:cs typeface="Times New Roman"/>
              </a:rPr>
              <a:t>f </a:t>
            </a:r>
            <a:r>
              <a:rPr sz="1900" b="1" i="1" spc="10" dirty="0">
                <a:latin typeface="Times New Roman"/>
                <a:cs typeface="Times New Roman"/>
              </a:rPr>
              <a:t>=</a:t>
            </a:r>
            <a:r>
              <a:rPr sz="1900" b="1" i="1" spc="355" dirty="0">
                <a:latin typeface="Times New Roman"/>
                <a:cs typeface="Times New Roman"/>
              </a:rPr>
              <a:t> </a:t>
            </a:r>
            <a:r>
              <a:rPr sz="1900" b="1" i="1" spc="5" dirty="0">
                <a:latin typeface="Times New Roman"/>
                <a:cs typeface="Times New Roman"/>
              </a:rPr>
              <a:t>Bc</a:t>
            </a:r>
            <a:r>
              <a:rPr sz="1900" spc="5" dirty="0">
                <a:latin typeface="Times New Roman"/>
                <a:cs typeface="Times New Roman"/>
              </a:rPr>
              <a:t>).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ct val="102099"/>
              </a:lnSpc>
              <a:buFont typeface="Wingdings"/>
              <a:buChar char=""/>
              <a:tabLst>
                <a:tab pos="293370" algn="l"/>
              </a:tabLst>
            </a:pPr>
            <a:r>
              <a:rPr sz="1900" spc="5" dirty="0">
                <a:latin typeface="Times New Roman"/>
                <a:cs typeface="Times New Roman"/>
              </a:rPr>
              <a:t>Uncorrelated </a:t>
            </a:r>
            <a:r>
              <a:rPr sz="1900" b="1" spc="10" dirty="0">
                <a:latin typeface="Times New Roman"/>
                <a:cs typeface="Times New Roman"/>
              </a:rPr>
              <a:t>frequency </a:t>
            </a:r>
            <a:r>
              <a:rPr sz="1900" dirty="0">
                <a:latin typeface="Times New Roman"/>
                <a:cs typeface="Times New Roman"/>
              </a:rPr>
              <a:t>suffer </a:t>
            </a:r>
            <a:r>
              <a:rPr sz="1900" b="1" spc="5" dirty="0">
                <a:latin typeface="Times New Roman"/>
                <a:cs typeface="Times New Roman"/>
              </a:rPr>
              <a:t>different </a:t>
            </a:r>
            <a:r>
              <a:rPr sz="1900" dirty="0">
                <a:latin typeface="Times New Roman"/>
                <a:cs typeface="Times New Roman"/>
              </a:rPr>
              <a:t>level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10" dirty="0">
                <a:latin typeface="Times New Roman"/>
                <a:cs typeface="Times New Roman"/>
              </a:rPr>
              <a:t>fading </a:t>
            </a:r>
            <a:r>
              <a:rPr sz="1900" dirty="0">
                <a:latin typeface="Times New Roman"/>
                <a:cs typeface="Times New Roman"/>
              </a:rPr>
              <a:t>in </a:t>
            </a:r>
            <a:r>
              <a:rPr sz="1900" b="1" spc="5" dirty="0">
                <a:latin typeface="Times New Roman"/>
                <a:cs typeface="Times New Roman"/>
              </a:rPr>
              <a:t>frequency selective </a:t>
            </a:r>
            <a:r>
              <a:rPr sz="1900" b="1" spc="10" dirty="0">
                <a:latin typeface="Times New Roman"/>
                <a:cs typeface="Times New Roman"/>
              </a:rPr>
              <a:t>channels </a:t>
            </a:r>
            <a:r>
              <a:rPr sz="1900" spc="5" dirty="0">
                <a:latin typeface="Times New Roman"/>
                <a:cs typeface="Times New Roman"/>
              </a:rPr>
              <a:t>i.e.  different </a:t>
            </a:r>
            <a:r>
              <a:rPr sz="1900" b="1" spc="5" dirty="0">
                <a:latin typeface="Times New Roman"/>
                <a:cs typeface="Times New Roman"/>
              </a:rPr>
              <a:t>copies </a:t>
            </a:r>
            <a:r>
              <a:rPr sz="1900" dirty="0">
                <a:latin typeface="Times New Roman"/>
                <a:cs typeface="Times New Roman"/>
              </a:rPr>
              <a:t>undergo </a:t>
            </a:r>
            <a:r>
              <a:rPr sz="1900" b="1" spc="5" dirty="0">
                <a:latin typeface="Times New Roman"/>
                <a:cs typeface="Times New Roman"/>
              </a:rPr>
              <a:t>independent</a:t>
            </a:r>
            <a:r>
              <a:rPr sz="1900" b="1" spc="10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fading.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2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spc="5" dirty="0">
                <a:latin typeface="Times New Roman"/>
                <a:cs typeface="Times New Roman"/>
              </a:rPr>
              <a:t>Only </a:t>
            </a:r>
            <a:r>
              <a:rPr sz="1900" b="1" spc="5" dirty="0">
                <a:latin typeface="Times New Roman"/>
                <a:cs typeface="Times New Roman"/>
              </a:rPr>
              <a:t>one </a:t>
            </a:r>
            <a:r>
              <a:rPr sz="1900" spc="5" dirty="0">
                <a:latin typeface="Times New Roman"/>
                <a:cs typeface="Times New Roman"/>
              </a:rPr>
              <a:t>antenna </a:t>
            </a:r>
            <a:r>
              <a:rPr sz="1900" dirty="0">
                <a:latin typeface="Times New Roman"/>
                <a:cs typeface="Times New Roman"/>
              </a:rPr>
              <a:t>is</a:t>
            </a:r>
            <a:r>
              <a:rPr sz="1900" spc="7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needed.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347" y="1600200"/>
            <a:ext cx="9744710" cy="4058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50">
              <a:lnSpc>
                <a:spcPct val="101099"/>
              </a:lnSpc>
              <a:spcBef>
                <a:spcPts val="95"/>
              </a:spcBef>
              <a:buFont typeface="Wingdings"/>
              <a:buChar char=""/>
              <a:tabLst>
                <a:tab pos="29337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Transmit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desired </a:t>
            </a:r>
            <a:r>
              <a:rPr sz="1900" spc="10" dirty="0">
                <a:latin typeface="Times New Roman"/>
                <a:cs typeface="Times New Roman"/>
              </a:rPr>
              <a:t>signal </a:t>
            </a:r>
            <a:r>
              <a:rPr sz="1900" b="1" spc="5" dirty="0">
                <a:latin typeface="Times New Roman"/>
                <a:cs typeface="Times New Roman"/>
              </a:rPr>
              <a:t>repeatedly </a:t>
            </a:r>
            <a:r>
              <a:rPr sz="1900" spc="5" dirty="0">
                <a:latin typeface="Times New Roman"/>
                <a:cs typeface="Times New Roman"/>
              </a:rPr>
              <a:t>in </a:t>
            </a:r>
            <a:r>
              <a:rPr sz="1900" b="1" spc="5" dirty="0">
                <a:latin typeface="Times New Roman"/>
                <a:cs typeface="Times New Roman"/>
              </a:rPr>
              <a:t>M-different </a:t>
            </a:r>
            <a:r>
              <a:rPr sz="1900" spc="5" dirty="0">
                <a:latin typeface="Times New Roman"/>
                <a:cs typeface="Times New Roman"/>
              </a:rPr>
              <a:t>periods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dirty="0">
                <a:latin typeface="Times New Roman"/>
                <a:cs typeface="Times New Roman"/>
              </a:rPr>
              <a:t>time </a:t>
            </a:r>
            <a:r>
              <a:rPr sz="1900" spc="10" dirty="0">
                <a:latin typeface="Times New Roman"/>
                <a:cs typeface="Times New Roman"/>
              </a:rPr>
              <a:t>(each </a:t>
            </a:r>
            <a:r>
              <a:rPr sz="1900" spc="5" dirty="0">
                <a:latin typeface="Times New Roman"/>
                <a:cs typeface="Times New Roman"/>
              </a:rPr>
              <a:t>symbols </a:t>
            </a:r>
            <a:r>
              <a:rPr sz="1900" dirty="0">
                <a:latin typeface="Times New Roman"/>
                <a:cs typeface="Times New Roman"/>
              </a:rPr>
              <a:t>is  </a:t>
            </a:r>
            <a:r>
              <a:rPr sz="1900" spc="5" dirty="0">
                <a:latin typeface="Times New Roman"/>
                <a:cs typeface="Times New Roman"/>
              </a:rPr>
              <a:t>transmitted </a:t>
            </a:r>
            <a:r>
              <a:rPr sz="1900" dirty="0">
                <a:latin typeface="Times New Roman"/>
                <a:cs typeface="Times New Roman"/>
              </a:rPr>
              <a:t>M-times), </a:t>
            </a:r>
            <a:r>
              <a:rPr sz="1900" spc="5" dirty="0">
                <a:latin typeface="Times New Roman"/>
                <a:cs typeface="Times New Roman"/>
              </a:rPr>
              <a:t>which </a:t>
            </a:r>
            <a:r>
              <a:rPr sz="1900" b="1" spc="10" dirty="0">
                <a:latin typeface="Times New Roman"/>
                <a:cs typeface="Times New Roman"/>
              </a:rPr>
              <a:t>exceeds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coherence </a:t>
            </a:r>
            <a:r>
              <a:rPr sz="1900" b="1" spc="-5" dirty="0">
                <a:latin typeface="Times New Roman"/>
                <a:cs typeface="Times New Roman"/>
              </a:rPr>
              <a:t>time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34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channel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 marR="7620">
              <a:lnSpc>
                <a:spcPct val="102099"/>
              </a:lnSpc>
              <a:buFont typeface="Wingdings"/>
              <a:buChar char=""/>
              <a:tabLst>
                <a:tab pos="290195" algn="l"/>
              </a:tabLst>
            </a:pP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interval </a:t>
            </a:r>
            <a:r>
              <a:rPr sz="1900" spc="10" dirty="0">
                <a:latin typeface="Times New Roman"/>
                <a:cs typeface="Times New Roman"/>
              </a:rPr>
              <a:t>between </a:t>
            </a:r>
            <a:r>
              <a:rPr sz="1900" b="1" spc="10" dirty="0">
                <a:latin typeface="Times New Roman"/>
                <a:cs typeface="Times New Roman"/>
              </a:rPr>
              <a:t>transmission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same </a:t>
            </a:r>
            <a:r>
              <a:rPr sz="1900" b="1" spc="10" dirty="0">
                <a:latin typeface="Times New Roman"/>
                <a:cs typeface="Times New Roman"/>
              </a:rPr>
              <a:t>symbol </a:t>
            </a:r>
            <a:r>
              <a:rPr sz="1900" spc="5" dirty="0">
                <a:latin typeface="Times New Roman"/>
                <a:cs typeface="Times New Roman"/>
              </a:rPr>
              <a:t>should </a:t>
            </a:r>
            <a:r>
              <a:rPr sz="1900" spc="15" dirty="0">
                <a:latin typeface="Times New Roman"/>
                <a:cs typeface="Times New Roman"/>
              </a:rPr>
              <a:t>be </a:t>
            </a:r>
            <a:r>
              <a:rPr sz="1900" b="1" spc="5" dirty="0">
                <a:latin typeface="Times New Roman"/>
                <a:cs typeface="Times New Roman"/>
              </a:rPr>
              <a:t>at least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10" dirty="0">
                <a:latin typeface="Times New Roman"/>
                <a:cs typeface="Times New Roman"/>
              </a:rPr>
              <a:t>coherence </a:t>
            </a:r>
            <a:r>
              <a:rPr sz="1900" dirty="0">
                <a:latin typeface="Times New Roman"/>
                <a:cs typeface="Times New Roman"/>
              </a:rPr>
              <a:t>time </a:t>
            </a:r>
            <a:r>
              <a:rPr sz="1900" spc="15" dirty="0">
                <a:latin typeface="Times New Roman"/>
                <a:cs typeface="Times New Roman"/>
              </a:rPr>
              <a:t>(</a:t>
            </a:r>
            <a:r>
              <a:rPr sz="1900" b="1" i="1" spc="15" dirty="0">
                <a:latin typeface="Times New Roman"/>
                <a:cs typeface="Times New Roman"/>
              </a:rPr>
              <a:t>dt </a:t>
            </a:r>
            <a:r>
              <a:rPr sz="1900" b="1" i="1" spc="10" dirty="0">
                <a:latin typeface="Times New Roman"/>
                <a:cs typeface="Times New Roman"/>
              </a:rPr>
              <a:t>=  </a:t>
            </a:r>
            <a:r>
              <a:rPr sz="1900" b="1" i="1" spc="5" dirty="0">
                <a:latin typeface="Times New Roman"/>
                <a:cs typeface="Times New Roman"/>
              </a:rPr>
              <a:t>TC</a:t>
            </a:r>
            <a:r>
              <a:rPr sz="1900" spc="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60"/>
              </a:spcBef>
              <a:buFont typeface="Wingdings"/>
              <a:buChar char=""/>
              <a:tabLst>
                <a:tab pos="293370" algn="l"/>
              </a:tabLst>
            </a:pPr>
            <a:r>
              <a:rPr sz="1900" spc="5" dirty="0">
                <a:latin typeface="Times New Roman"/>
                <a:cs typeface="Times New Roman"/>
              </a:rPr>
              <a:t>Different </a:t>
            </a:r>
            <a:r>
              <a:rPr sz="1900" b="1" spc="5" dirty="0">
                <a:latin typeface="Times New Roman"/>
                <a:cs typeface="Times New Roman"/>
              </a:rPr>
              <a:t>copies </a:t>
            </a:r>
            <a:r>
              <a:rPr sz="1900" spc="5" dirty="0">
                <a:latin typeface="Times New Roman"/>
                <a:cs typeface="Times New Roman"/>
              </a:rPr>
              <a:t>undergo </a:t>
            </a:r>
            <a:r>
              <a:rPr sz="1900" b="1" spc="10" dirty="0">
                <a:latin typeface="Times New Roman"/>
                <a:cs typeface="Times New Roman"/>
              </a:rPr>
              <a:t>independent fading</a:t>
            </a:r>
            <a:r>
              <a:rPr sz="1900" spc="10" dirty="0">
                <a:latin typeface="Times New Roman"/>
                <a:cs typeface="Times New Roman"/>
              </a:rPr>
              <a:t>. </a:t>
            </a:r>
            <a:r>
              <a:rPr sz="1900" spc="5" dirty="0">
                <a:latin typeface="Times New Roman"/>
                <a:cs typeface="Times New Roman"/>
              </a:rPr>
              <a:t>- </a:t>
            </a:r>
            <a:r>
              <a:rPr sz="1900" spc="10" dirty="0">
                <a:latin typeface="Times New Roman"/>
                <a:cs typeface="Times New Roman"/>
              </a:rPr>
              <a:t>Reduction </a:t>
            </a:r>
            <a:r>
              <a:rPr sz="1900" spc="15" dirty="0">
                <a:latin typeface="Times New Roman"/>
                <a:cs typeface="Times New Roman"/>
              </a:rPr>
              <a:t>in </a:t>
            </a:r>
            <a:r>
              <a:rPr sz="1900" spc="10" dirty="0">
                <a:latin typeface="Times New Roman"/>
                <a:cs typeface="Times New Roman"/>
              </a:rPr>
              <a:t>efficiency </a:t>
            </a:r>
            <a:r>
              <a:rPr sz="1900" spc="5" dirty="0">
                <a:latin typeface="Times New Roman"/>
                <a:cs typeface="Times New Roman"/>
              </a:rPr>
              <a:t>(</a:t>
            </a:r>
            <a:r>
              <a:rPr sz="1900" b="1" i="1" spc="5" dirty="0">
                <a:latin typeface="Times New Roman"/>
                <a:cs typeface="Times New Roman"/>
              </a:rPr>
              <a:t>effective data </a:t>
            </a:r>
            <a:r>
              <a:rPr sz="1900" b="1" i="1" spc="15" dirty="0">
                <a:latin typeface="Times New Roman"/>
                <a:cs typeface="Times New Roman"/>
              </a:rPr>
              <a:t>rate </a:t>
            </a:r>
            <a:r>
              <a:rPr sz="1900" b="1" i="1" spc="10" dirty="0">
                <a:latin typeface="Times New Roman"/>
                <a:cs typeface="Times New Roman"/>
              </a:rPr>
              <a:t>&lt;  </a:t>
            </a:r>
            <a:r>
              <a:rPr sz="1900" b="1" i="1" spc="5" dirty="0">
                <a:latin typeface="Times New Roman"/>
                <a:cs typeface="Times New Roman"/>
              </a:rPr>
              <a:t>real data</a:t>
            </a:r>
            <a:r>
              <a:rPr sz="1900" b="1" i="1" spc="10" dirty="0">
                <a:latin typeface="Times New Roman"/>
                <a:cs typeface="Times New Roman"/>
              </a:rPr>
              <a:t> </a:t>
            </a:r>
            <a:r>
              <a:rPr sz="1900" b="1" i="1" spc="5" dirty="0">
                <a:latin typeface="Times New Roman"/>
                <a:cs typeface="Times New Roman"/>
              </a:rPr>
              <a:t>rate</a:t>
            </a:r>
            <a:r>
              <a:rPr sz="1900" spc="5" dirty="0">
                <a:latin typeface="Times New Roman"/>
                <a:cs typeface="Times New Roman"/>
              </a:rPr>
              <a:t>).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ts val="2240"/>
              </a:lnSpc>
              <a:buFont typeface="Wingdings"/>
              <a:buChar char=""/>
              <a:tabLst>
                <a:tab pos="290195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RAKE </a:t>
            </a:r>
            <a:r>
              <a:rPr sz="1900" spc="5" dirty="0">
                <a:latin typeface="Times New Roman"/>
                <a:cs typeface="Times New Roman"/>
              </a:rPr>
              <a:t>receiver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10" dirty="0">
                <a:latin typeface="Times New Roman"/>
                <a:cs typeface="Times New Roman"/>
              </a:rPr>
              <a:t>spread </a:t>
            </a:r>
            <a:r>
              <a:rPr sz="1900" spc="5" dirty="0">
                <a:latin typeface="Times New Roman"/>
                <a:cs typeface="Times New Roman"/>
              </a:rPr>
              <a:t>spectrum </a:t>
            </a:r>
            <a:r>
              <a:rPr sz="1900" b="1" spc="15" dirty="0">
                <a:latin typeface="Times New Roman"/>
                <a:cs typeface="Times New Roman"/>
              </a:rPr>
              <a:t>CDMA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10" dirty="0">
                <a:latin typeface="Times New Roman"/>
                <a:cs typeface="Times New Roman"/>
              </a:rPr>
              <a:t>based </a:t>
            </a:r>
            <a:r>
              <a:rPr sz="1900" spc="-5" dirty="0">
                <a:latin typeface="Times New Roman"/>
                <a:cs typeface="Times New Roman"/>
              </a:rPr>
              <a:t>on </a:t>
            </a:r>
            <a:r>
              <a:rPr sz="1900" b="1" spc="-5" dirty="0">
                <a:latin typeface="Times New Roman"/>
                <a:cs typeface="Times New Roman"/>
              </a:rPr>
              <a:t>time</a:t>
            </a:r>
            <a:r>
              <a:rPr sz="1900" b="1" spc="24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diversity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"/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205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Angular</a:t>
            </a:r>
            <a:r>
              <a:rPr sz="2050" b="1" spc="-75" dirty="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sz="2050" b="1" spc="15" dirty="0">
                <a:solidFill>
                  <a:srgbClr val="0000CC"/>
                </a:solidFill>
                <a:latin typeface="Times New Roman"/>
                <a:cs typeface="Times New Roman"/>
              </a:rPr>
              <a:t>Diversity</a:t>
            </a:r>
            <a:endParaRPr sz="205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1770"/>
              </a:spcBef>
              <a:buFont typeface="Wingdings"/>
              <a:buChar char=""/>
              <a:tabLst>
                <a:tab pos="232410" algn="l"/>
              </a:tabLst>
            </a:pP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b="1" spc="5" dirty="0">
                <a:latin typeface="Times New Roman"/>
                <a:cs typeface="Times New Roman"/>
              </a:rPr>
              <a:t>enhances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5" dirty="0">
                <a:latin typeface="Times New Roman"/>
                <a:cs typeface="Times New Roman"/>
              </a:rPr>
              <a:t>decorrelation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dirty="0">
                <a:latin typeface="Times New Roman"/>
                <a:cs typeface="Times New Roman"/>
              </a:rPr>
              <a:t>signals </a:t>
            </a:r>
            <a:r>
              <a:rPr sz="1900" spc="5" dirty="0">
                <a:latin typeface="Times New Roman"/>
                <a:cs typeface="Times New Roman"/>
              </a:rPr>
              <a:t>at </a:t>
            </a:r>
            <a:r>
              <a:rPr sz="1900" b="1" spc="5" dirty="0">
                <a:latin typeface="Times New Roman"/>
                <a:cs typeface="Times New Roman"/>
              </a:rPr>
              <a:t>closely spaced</a:t>
            </a:r>
            <a:r>
              <a:rPr sz="1900" b="1" spc="26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antennas.</a:t>
            </a:r>
            <a:endParaRPr sz="1900">
              <a:latin typeface="Times New Roman"/>
              <a:cs typeface="Times New Roman"/>
            </a:endParaRPr>
          </a:p>
          <a:p>
            <a:pPr marL="289560" indent="-277495">
              <a:lnSpc>
                <a:spcPct val="100000"/>
              </a:lnSpc>
              <a:spcBef>
                <a:spcPts val="25"/>
              </a:spcBef>
              <a:buFont typeface="Wingdings"/>
              <a:buChar char=""/>
              <a:tabLst>
                <a:tab pos="290195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Different </a:t>
            </a:r>
            <a:r>
              <a:rPr sz="1900" spc="10" dirty="0">
                <a:latin typeface="Times New Roman"/>
                <a:cs typeface="Times New Roman"/>
              </a:rPr>
              <a:t>antenna </a:t>
            </a:r>
            <a:r>
              <a:rPr sz="1900" b="1" spc="5" dirty="0">
                <a:latin typeface="Times New Roman"/>
                <a:cs typeface="Times New Roman"/>
              </a:rPr>
              <a:t>patterns </a:t>
            </a:r>
            <a:r>
              <a:rPr sz="1900" spc="10" dirty="0">
                <a:latin typeface="Times New Roman"/>
                <a:cs typeface="Times New Roman"/>
              </a:rPr>
              <a:t>can </a:t>
            </a:r>
            <a:r>
              <a:rPr sz="1900" spc="5" dirty="0">
                <a:latin typeface="Times New Roman"/>
                <a:cs typeface="Times New Roman"/>
              </a:rPr>
              <a:t>be </a:t>
            </a:r>
            <a:r>
              <a:rPr sz="1900" b="1" spc="10" dirty="0">
                <a:latin typeface="Times New Roman"/>
                <a:cs typeface="Times New Roman"/>
              </a:rPr>
              <a:t>achieved </a:t>
            </a:r>
            <a:r>
              <a:rPr sz="1900" spc="5" dirty="0">
                <a:latin typeface="Times New Roman"/>
                <a:cs typeface="Times New Roman"/>
              </a:rPr>
              <a:t>very</a:t>
            </a:r>
            <a:r>
              <a:rPr sz="1900" spc="5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easily.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45"/>
              </a:spcBef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This </a:t>
            </a:r>
            <a:r>
              <a:rPr sz="1900" b="1" spc="10" dirty="0">
                <a:latin typeface="Times New Roman"/>
                <a:cs typeface="Times New Roman"/>
              </a:rPr>
              <a:t>effect </a:t>
            </a:r>
            <a:r>
              <a:rPr sz="1900" dirty="0">
                <a:latin typeface="Times New Roman"/>
                <a:cs typeface="Times New Roman"/>
              </a:rPr>
              <a:t>is </a:t>
            </a:r>
            <a:r>
              <a:rPr sz="1900" spc="5" dirty="0">
                <a:latin typeface="Times New Roman"/>
                <a:cs typeface="Times New Roman"/>
              </a:rPr>
              <a:t>due to </a:t>
            </a:r>
            <a:r>
              <a:rPr sz="1900" b="1" spc="5" dirty="0">
                <a:latin typeface="Times New Roman"/>
                <a:cs typeface="Times New Roman"/>
              </a:rPr>
              <a:t>Mutual</a:t>
            </a:r>
            <a:r>
              <a:rPr sz="1900" b="1" spc="4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Coupling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724" y="1085088"/>
            <a:ext cx="1706245" cy="34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Time</a:t>
            </a:r>
            <a:r>
              <a:rPr spc="-55" dirty="0"/>
              <a:t> </a:t>
            </a:r>
            <a:r>
              <a:rPr spc="15" dirty="0"/>
              <a:t>Diversity</a:t>
            </a:r>
          </a:p>
        </p:txBody>
      </p:sp>
      <p:sp>
        <p:nvSpPr>
          <p:cNvPr id="4" name="object 4"/>
          <p:cNvSpPr/>
          <p:nvPr/>
        </p:nvSpPr>
        <p:spPr>
          <a:xfrm>
            <a:off x="7662671" y="4337811"/>
            <a:ext cx="1545335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5" dirty="0"/>
              <a:pPr marL="38100">
                <a:lnSpc>
                  <a:spcPct val="100000"/>
                </a:lnSpc>
              </a:pPr>
              <a:t>7</a:t>
            </a:fld>
            <a:endParaRPr spc="-5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3689" y="6474522"/>
            <a:ext cx="5210810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  <a:tabLst>
                <a:tab pos="5128260" algn="l"/>
              </a:tabLst>
            </a:pPr>
            <a:r>
              <a:rPr sz="1250" spc="-30" dirty="0">
                <a:solidFill>
                  <a:srgbClr val="888888"/>
                </a:solidFill>
                <a:latin typeface="Arial"/>
                <a:cs typeface="Arial"/>
              </a:rPr>
              <a:t>b</a:t>
            </a:r>
            <a:r>
              <a:rPr sz="1250" dirty="0">
                <a:solidFill>
                  <a:srgbClr val="888888"/>
                </a:solidFill>
                <a:latin typeface="Arial"/>
                <a:cs typeface="Arial"/>
              </a:rPr>
              <a:t>il</a:t>
            </a:r>
            <a:r>
              <a:rPr sz="1250" spc="-65" dirty="0">
                <a:solidFill>
                  <a:srgbClr val="888888"/>
                </a:solidFill>
                <a:latin typeface="Arial"/>
                <a:cs typeface="Arial"/>
              </a:rPr>
              <a:t>e</a:t>
            </a:r>
            <a:r>
              <a:rPr sz="1250" spc="-70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250" spc="-100" dirty="0">
                <a:solidFill>
                  <a:srgbClr val="888888"/>
                </a:solidFill>
                <a:latin typeface="Arial"/>
                <a:cs typeface="Arial"/>
              </a:rPr>
              <a:t>c</a:t>
            </a:r>
            <a:r>
              <a:rPr sz="1250" spc="-25" dirty="0">
                <a:solidFill>
                  <a:srgbClr val="888888"/>
                </a:solidFill>
                <a:latin typeface="Arial"/>
                <a:cs typeface="Arial"/>
              </a:rPr>
              <a:t>o</a:t>
            </a:r>
            <a:r>
              <a:rPr sz="1250" spc="-35" dirty="0">
                <a:solidFill>
                  <a:srgbClr val="888888"/>
                </a:solidFill>
                <a:latin typeface="Arial"/>
                <a:cs typeface="Arial"/>
              </a:rPr>
              <a:t>mm</a:t>
            </a:r>
            <a:r>
              <a:rPr sz="1250" spc="-30" dirty="0">
                <a:solidFill>
                  <a:srgbClr val="888888"/>
                </a:solidFill>
                <a:latin typeface="Arial"/>
                <a:cs typeface="Arial"/>
              </a:rPr>
              <a:t>un</a:t>
            </a:r>
            <a:r>
              <a:rPr sz="1250" dirty="0">
                <a:solidFill>
                  <a:srgbClr val="888888"/>
                </a:solidFill>
                <a:latin typeface="Arial"/>
                <a:cs typeface="Arial"/>
              </a:rPr>
              <a:t>i</a:t>
            </a:r>
            <a:r>
              <a:rPr sz="1250" spc="-100" dirty="0">
                <a:solidFill>
                  <a:srgbClr val="888888"/>
                </a:solidFill>
                <a:latin typeface="Arial"/>
                <a:cs typeface="Arial"/>
              </a:rPr>
              <a:t>ca</a:t>
            </a:r>
            <a:r>
              <a:rPr sz="1250" spc="40" dirty="0">
                <a:solidFill>
                  <a:srgbClr val="888888"/>
                </a:solidFill>
                <a:latin typeface="Arial"/>
                <a:cs typeface="Arial"/>
              </a:rPr>
              <a:t>t</a:t>
            </a:r>
            <a:r>
              <a:rPr sz="1250" dirty="0">
                <a:solidFill>
                  <a:srgbClr val="888888"/>
                </a:solidFill>
                <a:latin typeface="Arial"/>
                <a:cs typeface="Arial"/>
              </a:rPr>
              <a:t>i</a:t>
            </a:r>
            <a:r>
              <a:rPr sz="1250" spc="-25" dirty="0">
                <a:solidFill>
                  <a:srgbClr val="888888"/>
                </a:solidFill>
                <a:latin typeface="Arial"/>
                <a:cs typeface="Arial"/>
              </a:rPr>
              <a:t>o</a:t>
            </a:r>
            <a:r>
              <a:rPr sz="1250" spc="-30" dirty="0">
                <a:solidFill>
                  <a:srgbClr val="888888"/>
                </a:solidFill>
                <a:latin typeface="Arial"/>
                <a:cs typeface="Arial"/>
              </a:rPr>
              <a:t>n</a:t>
            </a:r>
            <a:r>
              <a:rPr sz="1250" spc="-10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250" spc="-40" dirty="0">
                <a:solidFill>
                  <a:srgbClr val="888888"/>
                </a:solidFill>
                <a:latin typeface="Arial"/>
                <a:cs typeface="Arial"/>
              </a:rPr>
              <a:t>(</a:t>
            </a:r>
            <a:r>
              <a:rPr sz="1250" spc="-160" dirty="0">
                <a:solidFill>
                  <a:srgbClr val="888888"/>
                </a:solidFill>
                <a:latin typeface="Arial"/>
                <a:cs typeface="Arial"/>
              </a:rPr>
              <a:t>U</a:t>
            </a:r>
            <a:r>
              <a:rPr sz="1250" spc="-170" dirty="0">
                <a:solidFill>
                  <a:srgbClr val="888888"/>
                </a:solidFill>
                <a:latin typeface="Arial"/>
                <a:cs typeface="Arial"/>
              </a:rPr>
              <a:t>E</a:t>
            </a:r>
            <a:r>
              <a:rPr sz="1250" spc="-235" dirty="0">
                <a:solidFill>
                  <a:srgbClr val="888888"/>
                </a:solidFill>
                <a:latin typeface="Arial"/>
                <a:cs typeface="Arial"/>
              </a:rPr>
              <a:t>C</a:t>
            </a: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746</a:t>
            </a:r>
            <a:r>
              <a:rPr sz="1250" spc="-35" dirty="0">
                <a:solidFill>
                  <a:srgbClr val="888888"/>
                </a:solidFill>
                <a:latin typeface="Arial"/>
                <a:cs typeface="Arial"/>
              </a:rPr>
              <a:t>)</a:t>
            </a:r>
            <a:r>
              <a:rPr sz="1250" dirty="0">
                <a:solidFill>
                  <a:srgbClr val="888888"/>
                </a:solidFill>
                <a:latin typeface="Arial"/>
                <a:cs typeface="Arial"/>
              </a:rPr>
              <a:t>	</a:t>
            </a: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9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9735" y="927100"/>
            <a:ext cx="1542288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5088" y="3316732"/>
            <a:ext cx="5498592" cy="3343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475" y="832104"/>
            <a:ext cx="5726430" cy="4164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Mutual</a:t>
            </a:r>
            <a:r>
              <a:rPr sz="1900" b="1" spc="15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1900" b="1" spc="5" dirty="0">
                <a:solidFill>
                  <a:srgbClr val="BF0000"/>
                </a:solidFill>
                <a:latin typeface="Times New Roman"/>
                <a:cs typeface="Times New Roman"/>
              </a:rPr>
              <a:t>Coupling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151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Place </a:t>
            </a:r>
            <a:r>
              <a:rPr sz="1900" dirty="0">
                <a:latin typeface="Times New Roman"/>
                <a:cs typeface="Times New Roman"/>
              </a:rPr>
              <a:t>two </a:t>
            </a:r>
            <a:r>
              <a:rPr sz="1900" b="1" spc="5" dirty="0">
                <a:latin typeface="Times New Roman"/>
                <a:cs typeface="Times New Roman"/>
              </a:rPr>
              <a:t>identical </a:t>
            </a:r>
            <a:r>
              <a:rPr sz="1900" spc="10" dirty="0">
                <a:latin typeface="Times New Roman"/>
                <a:cs typeface="Times New Roman"/>
              </a:rPr>
              <a:t>antennas </a:t>
            </a:r>
            <a:r>
              <a:rPr sz="1900" b="1" spc="5" dirty="0">
                <a:latin typeface="Times New Roman"/>
                <a:cs typeface="Times New Roman"/>
              </a:rPr>
              <a:t>close </a:t>
            </a:r>
            <a:r>
              <a:rPr sz="1900" dirty="0">
                <a:latin typeface="Times New Roman"/>
                <a:cs typeface="Times New Roman"/>
              </a:rPr>
              <a:t>to </a:t>
            </a:r>
            <a:r>
              <a:rPr sz="1900" spc="10" dirty="0">
                <a:latin typeface="Times New Roman"/>
                <a:cs typeface="Times New Roman"/>
              </a:rPr>
              <a:t>each</a:t>
            </a:r>
            <a:r>
              <a:rPr sz="1900" spc="10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other.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Here antenna </a:t>
            </a:r>
            <a:r>
              <a:rPr sz="1900" b="1" spc="10" dirty="0">
                <a:latin typeface="Times New Roman"/>
                <a:cs typeface="Times New Roman"/>
              </a:rPr>
              <a:t>B </a:t>
            </a:r>
            <a:r>
              <a:rPr sz="1900" spc="10" dirty="0">
                <a:latin typeface="Times New Roman"/>
                <a:cs typeface="Times New Roman"/>
              </a:rPr>
              <a:t>acts as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reflector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5" dirty="0">
                <a:latin typeface="Times New Roman"/>
                <a:cs typeface="Times New Roman"/>
              </a:rPr>
              <a:t>antenna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A</a:t>
            </a:r>
            <a:r>
              <a:rPr sz="1900" spc="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spcBef>
                <a:spcPts val="4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0" dirty="0">
                <a:latin typeface="Times New Roman"/>
                <a:cs typeface="Times New Roman"/>
              </a:rPr>
              <a:t>Antenna </a:t>
            </a:r>
            <a:r>
              <a:rPr sz="1900" b="1" spc="10" dirty="0">
                <a:latin typeface="Times New Roman"/>
                <a:cs typeface="Times New Roman"/>
              </a:rPr>
              <a:t>A </a:t>
            </a:r>
            <a:r>
              <a:rPr sz="1900" spc="10" dirty="0">
                <a:latin typeface="Times New Roman"/>
                <a:cs typeface="Times New Roman"/>
              </a:rPr>
              <a:t>acts as </a:t>
            </a:r>
            <a:r>
              <a:rPr sz="1900" spc="5" dirty="0">
                <a:latin typeface="Times New Roman"/>
                <a:cs typeface="Times New Roman"/>
              </a:rPr>
              <a:t>a </a:t>
            </a:r>
            <a:r>
              <a:rPr sz="1900" b="1" spc="5" dirty="0">
                <a:latin typeface="Times New Roman"/>
                <a:cs typeface="Times New Roman"/>
              </a:rPr>
              <a:t>reflector </a:t>
            </a:r>
            <a:r>
              <a:rPr sz="1900" dirty="0">
                <a:latin typeface="Times New Roman"/>
                <a:cs typeface="Times New Roman"/>
              </a:rPr>
              <a:t>for </a:t>
            </a:r>
            <a:r>
              <a:rPr sz="1900" spc="5" dirty="0">
                <a:latin typeface="Times New Roman"/>
                <a:cs typeface="Times New Roman"/>
              </a:rPr>
              <a:t>Antenna</a:t>
            </a:r>
            <a:r>
              <a:rPr sz="1900" spc="-85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B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 marR="5715">
              <a:lnSpc>
                <a:spcPct val="101099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latin typeface="Times New Roman"/>
                <a:cs typeface="Times New Roman"/>
              </a:rPr>
              <a:t>Hence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pattern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b="1" spc="10" dirty="0">
                <a:latin typeface="Times New Roman"/>
                <a:cs typeface="Times New Roman"/>
              </a:rPr>
              <a:t>both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antennas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b="1" spc="10" dirty="0">
                <a:latin typeface="Times New Roman"/>
                <a:cs typeface="Times New Roman"/>
              </a:rPr>
              <a:t>skewed </a:t>
            </a:r>
            <a:r>
              <a:rPr sz="1900" spc="10" dirty="0">
                <a:latin typeface="Times New Roman"/>
                <a:cs typeface="Times New Roman"/>
              </a:rPr>
              <a:t>as  </a:t>
            </a:r>
            <a:r>
              <a:rPr sz="1900" dirty="0">
                <a:latin typeface="Times New Roman"/>
                <a:cs typeface="Times New Roman"/>
              </a:rPr>
              <a:t>shown </a:t>
            </a:r>
            <a:r>
              <a:rPr sz="1900" spc="5" dirty="0">
                <a:latin typeface="Times New Roman"/>
                <a:cs typeface="Times New Roman"/>
              </a:rPr>
              <a:t>in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figure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92735" indent="-280670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"/>
              <a:tabLst>
                <a:tab pos="293370" algn="l"/>
              </a:tabLst>
            </a:pPr>
            <a:r>
              <a:rPr sz="1900" spc="10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course </a:t>
            </a:r>
            <a:r>
              <a:rPr sz="1900" b="1" spc="10" dirty="0">
                <a:latin typeface="Times New Roman"/>
                <a:cs typeface="Times New Roman"/>
              </a:rPr>
              <a:t>Antennas </a:t>
            </a:r>
            <a:r>
              <a:rPr sz="1900" spc="5" dirty="0">
                <a:latin typeface="Times New Roman"/>
                <a:cs typeface="Times New Roman"/>
              </a:rPr>
              <a:t>with different </a:t>
            </a:r>
            <a:r>
              <a:rPr sz="1900" b="1" spc="5" dirty="0">
                <a:latin typeface="Times New Roman"/>
                <a:cs typeface="Times New Roman"/>
              </a:rPr>
              <a:t>radiation</a:t>
            </a:r>
            <a:r>
              <a:rPr sz="1900" b="1" spc="220" dirty="0">
                <a:latin typeface="Times New Roman"/>
                <a:cs typeface="Times New Roman"/>
              </a:rPr>
              <a:t> </a:t>
            </a:r>
            <a:r>
              <a:rPr sz="1900" b="1" spc="10" dirty="0">
                <a:latin typeface="Times New Roman"/>
                <a:cs typeface="Times New Roman"/>
              </a:rPr>
              <a:t>pattern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900" spc="10" dirty="0">
                <a:latin typeface="Times New Roman"/>
                <a:cs typeface="Times New Roman"/>
              </a:rPr>
              <a:t>can </a:t>
            </a:r>
            <a:r>
              <a:rPr sz="1900" b="1" spc="5" dirty="0">
                <a:latin typeface="Times New Roman"/>
                <a:cs typeface="Times New Roman"/>
              </a:rPr>
              <a:t>also </a:t>
            </a:r>
            <a:r>
              <a:rPr sz="1900" spc="5" dirty="0">
                <a:latin typeface="Times New Roman"/>
                <a:cs typeface="Times New Roman"/>
              </a:rPr>
              <a:t>be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b="1" dirty="0">
                <a:latin typeface="Times New Roman"/>
                <a:cs typeface="Times New Roman"/>
              </a:rPr>
              <a:t>used</a:t>
            </a:r>
            <a:r>
              <a:rPr sz="190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4765" marR="1540510" algn="just">
              <a:lnSpc>
                <a:spcPct val="101600"/>
              </a:lnSpc>
              <a:spcBef>
                <a:spcPts val="994"/>
              </a:spcBef>
              <a:buSzPct val="94736"/>
              <a:buFont typeface="Wingdings"/>
              <a:buChar char=""/>
              <a:tabLst>
                <a:tab pos="244475" algn="l"/>
              </a:tabLst>
            </a:pPr>
            <a:r>
              <a:rPr sz="1900" b="1" spc="10" dirty="0">
                <a:latin typeface="Times New Roman"/>
                <a:cs typeface="Times New Roman"/>
              </a:rPr>
              <a:t>Mutual </a:t>
            </a:r>
            <a:r>
              <a:rPr sz="1900" b="1" spc="15" dirty="0">
                <a:latin typeface="Times New Roman"/>
                <a:cs typeface="Times New Roman"/>
              </a:rPr>
              <a:t>Coupling </a:t>
            </a:r>
            <a:r>
              <a:rPr sz="1900" spc="10" dirty="0">
                <a:latin typeface="Times New Roman"/>
                <a:cs typeface="Times New Roman"/>
              </a:rPr>
              <a:t>can also </a:t>
            </a:r>
            <a:r>
              <a:rPr sz="1900" spc="5" dirty="0">
                <a:latin typeface="Times New Roman"/>
                <a:cs typeface="Times New Roman"/>
              </a:rPr>
              <a:t>be  </a:t>
            </a:r>
            <a:r>
              <a:rPr sz="1900" b="1" spc="5" dirty="0">
                <a:latin typeface="Times New Roman"/>
                <a:cs typeface="Times New Roman"/>
              </a:rPr>
              <a:t>increased </a:t>
            </a:r>
            <a:r>
              <a:rPr sz="1900" spc="30" dirty="0">
                <a:latin typeface="Times New Roman"/>
                <a:cs typeface="Times New Roman"/>
              </a:rPr>
              <a:t>by </a:t>
            </a:r>
            <a:r>
              <a:rPr sz="1900" b="1" spc="10" dirty="0">
                <a:latin typeface="Times New Roman"/>
                <a:cs typeface="Times New Roman"/>
              </a:rPr>
              <a:t>locating </a:t>
            </a:r>
            <a:r>
              <a:rPr sz="1900" spc="5" dirty="0">
                <a:latin typeface="Times New Roman"/>
                <a:cs typeface="Times New Roman"/>
              </a:rPr>
              <a:t>the </a:t>
            </a:r>
            <a:r>
              <a:rPr sz="1900" b="1" spc="10" dirty="0">
                <a:latin typeface="Times New Roman"/>
                <a:cs typeface="Times New Roman"/>
              </a:rPr>
              <a:t>antenna </a:t>
            </a:r>
            <a:r>
              <a:rPr sz="1900" spc="5" dirty="0">
                <a:latin typeface="Times New Roman"/>
                <a:cs typeface="Times New Roman"/>
              </a:rPr>
              <a:t>at  different </a:t>
            </a:r>
            <a:r>
              <a:rPr sz="1900" b="1" spc="5" dirty="0">
                <a:latin typeface="Times New Roman"/>
                <a:cs typeface="Times New Roman"/>
              </a:rPr>
              <a:t>parts </a:t>
            </a:r>
            <a:r>
              <a:rPr sz="1900" spc="-5" dirty="0">
                <a:latin typeface="Times New Roman"/>
                <a:cs typeface="Times New Roman"/>
              </a:rPr>
              <a:t>of </a:t>
            </a:r>
            <a:r>
              <a:rPr sz="1900" spc="5" dirty="0">
                <a:latin typeface="Times New Roman"/>
                <a:cs typeface="Times New Roman"/>
              </a:rPr>
              <a:t>the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casing</a:t>
            </a:r>
            <a:r>
              <a:rPr sz="1900" spc="5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24765" marR="1541780" algn="just">
              <a:lnSpc>
                <a:spcPct val="101099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244475" algn="l"/>
              </a:tabLst>
            </a:pPr>
            <a:r>
              <a:rPr sz="1900" spc="15" dirty="0">
                <a:latin typeface="Times New Roman"/>
                <a:cs typeface="Times New Roman"/>
              </a:rPr>
              <a:t>The </a:t>
            </a:r>
            <a:r>
              <a:rPr sz="1900" spc="5" dirty="0">
                <a:latin typeface="Times New Roman"/>
                <a:cs typeface="Times New Roman"/>
              </a:rPr>
              <a:t>various </a:t>
            </a:r>
            <a:r>
              <a:rPr sz="1900" b="1" spc="10" dirty="0">
                <a:latin typeface="Times New Roman"/>
                <a:cs typeface="Times New Roman"/>
              </a:rPr>
              <a:t>possibilities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spc="5" dirty="0">
                <a:latin typeface="Times New Roman"/>
                <a:cs typeface="Times New Roman"/>
              </a:rPr>
              <a:t>shown in  the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b="1" spc="5" dirty="0">
                <a:latin typeface="Times New Roman"/>
                <a:cs typeface="Times New Roman"/>
              </a:rPr>
              <a:t>figure.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88740" y="6461822"/>
            <a:ext cx="977900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60" dirty="0">
                <a:solidFill>
                  <a:srgbClr val="888888"/>
                </a:solidFill>
                <a:latin typeface="Arial"/>
                <a:cs typeface="Arial"/>
              </a:rPr>
              <a:t>Wireless </a:t>
            </a:r>
            <a:r>
              <a:rPr sz="1250" spc="10" dirty="0">
                <a:solidFill>
                  <a:srgbClr val="888888"/>
                </a:solidFill>
                <a:latin typeface="Arial"/>
                <a:cs typeface="Arial"/>
              </a:rPr>
              <a:t>&amp;</a:t>
            </a:r>
            <a:r>
              <a:rPr sz="1250" spc="-130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250" spc="-5" dirty="0">
                <a:solidFill>
                  <a:srgbClr val="888888"/>
                </a:solidFill>
                <a:latin typeface="Arial"/>
                <a:cs typeface="Arial"/>
              </a:rPr>
              <a:t>Mo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11/16/2020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Wireless </a:t>
            </a:r>
            <a:r>
              <a:rPr spc="10" dirty="0"/>
              <a:t>&amp; </a:t>
            </a:r>
            <a:r>
              <a:rPr spc="-15" dirty="0"/>
              <a:t>Mobile </a:t>
            </a:r>
            <a:r>
              <a:rPr spc="-35" dirty="0"/>
              <a:t>communication</a:t>
            </a:r>
            <a:r>
              <a:rPr spc="-270" dirty="0"/>
              <a:t> </a:t>
            </a:r>
            <a:r>
              <a:rPr spc="-100" dirty="0"/>
              <a:t>(UEC746)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87204" y="6461822"/>
            <a:ext cx="189865" cy="20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spc="-55" dirty="0">
                <a:solidFill>
                  <a:srgbClr val="888888"/>
                </a:solidFill>
                <a:latin typeface="Arial"/>
                <a:cs typeface="Arial"/>
              </a:rPr>
              <a:t>10</a:t>
            </a:r>
            <a:endParaRPr sz="125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531" y="911351"/>
            <a:ext cx="459549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0" dirty="0"/>
              <a:t>Space Diversity Reception</a:t>
            </a:r>
            <a:r>
              <a:rPr sz="2350" spc="-45" dirty="0"/>
              <a:t> </a:t>
            </a:r>
            <a:r>
              <a:rPr sz="2350" spc="10" dirty="0"/>
              <a:t>Methods</a:t>
            </a:r>
            <a:endParaRPr sz="2350"/>
          </a:p>
        </p:txBody>
      </p:sp>
      <p:sp>
        <p:nvSpPr>
          <p:cNvPr id="3" name="object 3"/>
          <p:cNvSpPr txBox="1"/>
          <p:nvPr/>
        </p:nvSpPr>
        <p:spPr>
          <a:xfrm>
            <a:off x="301243" y="1520951"/>
            <a:ext cx="9810750" cy="3707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1150" indent="-220345">
              <a:lnSpc>
                <a:spcPct val="100000"/>
              </a:lnSpc>
              <a:spcBef>
                <a:spcPts val="120"/>
              </a:spcBef>
              <a:buSzPct val="94736"/>
              <a:buFont typeface="Wingdings"/>
              <a:buChar char=""/>
              <a:tabLst>
                <a:tab pos="311785" algn="l"/>
              </a:tabLst>
            </a:pPr>
            <a:r>
              <a:rPr sz="1900" spc="5" dirty="0">
                <a:latin typeface="Times New Roman"/>
                <a:cs typeface="Times New Roman"/>
              </a:rPr>
              <a:t>Selection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311150" indent="-220345">
              <a:lnSpc>
                <a:spcPct val="100000"/>
              </a:lnSpc>
              <a:spcBef>
                <a:spcPts val="25"/>
              </a:spcBef>
              <a:buSzPct val="94736"/>
              <a:buFont typeface="Wingdings"/>
              <a:buChar char=""/>
              <a:tabLst>
                <a:tab pos="311785" algn="l"/>
              </a:tabLst>
            </a:pPr>
            <a:r>
              <a:rPr sz="1900" spc="5" dirty="0">
                <a:latin typeface="Times New Roman"/>
                <a:cs typeface="Times New Roman"/>
              </a:rPr>
              <a:t>Feedback/Scanning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Diversity</a:t>
            </a:r>
            <a:endParaRPr sz="1900">
              <a:latin typeface="Times New Roman"/>
              <a:cs typeface="Times New Roman"/>
            </a:endParaRPr>
          </a:p>
          <a:p>
            <a:pPr marL="311150" indent="-220345">
              <a:lnSpc>
                <a:spcPct val="100000"/>
              </a:lnSpc>
              <a:spcBef>
                <a:spcPts val="45"/>
              </a:spcBef>
              <a:buSzPct val="94736"/>
              <a:buFont typeface="Wingdings"/>
              <a:buChar char=""/>
              <a:tabLst>
                <a:tab pos="311785" algn="l"/>
              </a:tabLst>
            </a:pPr>
            <a:r>
              <a:rPr sz="1900" spc="5" dirty="0">
                <a:latin typeface="Times New Roman"/>
                <a:cs typeface="Times New Roman"/>
              </a:rPr>
              <a:t>Maximal Ratio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Combining</a:t>
            </a:r>
            <a:endParaRPr sz="1900">
              <a:latin typeface="Times New Roman"/>
              <a:cs typeface="Times New Roman"/>
            </a:endParaRPr>
          </a:p>
          <a:p>
            <a:pPr marL="311150" indent="-220345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"/>
              <a:tabLst>
                <a:tab pos="311785" algn="l"/>
              </a:tabLst>
            </a:pPr>
            <a:r>
              <a:rPr sz="1900" spc="10" dirty="0">
                <a:latin typeface="Times New Roman"/>
                <a:cs typeface="Times New Roman"/>
              </a:rPr>
              <a:t>Equal Gain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Combining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50" b="1" spc="15" dirty="0">
                <a:solidFill>
                  <a:srgbClr val="BF0000"/>
                </a:solidFill>
                <a:latin typeface="Times New Roman"/>
                <a:cs typeface="Times New Roman"/>
              </a:rPr>
              <a:t>Selection</a:t>
            </a:r>
            <a:r>
              <a:rPr sz="2050" b="1" spc="-70" dirty="0">
                <a:solidFill>
                  <a:srgbClr val="BF0000"/>
                </a:solidFill>
                <a:latin typeface="Times New Roman"/>
                <a:cs typeface="Times New Roman"/>
              </a:rPr>
              <a:t> </a:t>
            </a:r>
            <a:r>
              <a:rPr sz="2050" b="1" spc="15" dirty="0">
                <a:solidFill>
                  <a:srgbClr val="BF0000"/>
                </a:solidFill>
                <a:latin typeface="Times New Roman"/>
                <a:cs typeface="Times New Roman"/>
              </a:rPr>
              <a:t>Diversity</a:t>
            </a: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1099"/>
              </a:lnSpc>
              <a:spcBef>
                <a:spcPts val="1070"/>
              </a:spcBef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-5" dirty="0">
                <a:latin typeface="Times New Roman"/>
                <a:cs typeface="Times New Roman"/>
              </a:rPr>
              <a:t>It </a:t>
            </a:r>
            <a:r>
              <a:rPr sz="1900" b="1" spc="10" dirty="0">
                <a:latin typeface="Times New Roman"/>
                <a:cs typeface="Times New Roman"/>
              </a:rPr>
              <a:t>offers </a:t>
            </a:r>
            <a:r>
              <a:rPr sz="1900" spc="10" dirty="0">
                <a:latin typeface="Times New Roman"/>
                <a:cs typeface="Times New Roman"/>
              </a:rPr>
              <a:t>an </a:t>
            </a:r>
            <a:r>
              <a:rPr sz="1900" dirty="0">
                <a:latin typeface="Times New Roman"/>
                <a:cs typeface="Times New Roman"/>
              </a:rPr>
              <a:t>average </a:t>
            </a:r>
            <a:r>
              <a:rPr sz="1900" b="1" spc="10" dirty="0">
                <a:latin typeface="Times New Roman"/>
                <a:cs typeface="Times New Roman"/>
              </a:rPr>
              <a:t>improvements </a:t>
            </a:r>
            <a:r>
              <a:rPr sz="1900" spc="15" dirty="0">
                <a:latin typeface="Times New Roman"/>
                <a:cs typeface="Times New Roman"/>
              </a:rPr>
              <a:t>in </a:t>
            </a:r>
            <a:r>
              <a:rPr sz="1900" spc="10" dirty="0">
                <a:latin typeface="Times New Roman"/>
                <a:cs typeface="Times New Roman"/>
              </a:rPr>
              <a:t>the </a:t>
            </a:r>
            <a:r>
              <a:rPr sz="1900" b="1" spc="15" dirty="0">
                <a:latin typeface="Times New Roman"/>
                <a:cs typeface="Times New Roman"/>
              </a:rPr>
              <a:t>link </a:t>
            </a:r>
            <a:r>
              <a:rPr sz="1900" b="1" spc="10" dirty="0">
                <a:latin typeface="Times New Roman"/>
                <a:cs typeface="Times New Roman"/>
              </a:rPr>
              <a:t>margin </a:t>
            </a:r>
            <a:r>
              <a:rPr sz="1900" spc="5" dirty="0">
                <a:latin typeface="Times New Roman"/>
                <a:cs typeface="Times New Roman"/>
              </a:rPr>
              <a:t>without </a:t>
            </a:r>
            <a:r>
              <a:rPr sz="1900" spc="10" dirty="0">
                <a:latin typeface="Times New Roman"/>
                <a:cs typeface="Times New Roman"/>
              </a:rPr>
              <a:t>requiring </a:t>
            </a:r>
            <a:r>
              <a:rPr sz="1900" b="1" spc="10" dirty="0">
                <a:latin typeface="Times New Roman"/>
                <a:cs typeface="Times New Roman"/>
              </a:rPr>
              <a:t>additional </a:t>
            </a:r>
            <a:r>
              <a:rPr sz="1900" spc="5" dirty="0">
                <a:latin typeface="Times New Roman"/>
                <a:cs typeface="Times New Roman"/>
              </a:rPr>
              <a:t>transmitter  </a:t>
            </a:r>
            <a:r>
              <a:rPr sz="1900" dirty="0">
                <a:latin typeface="Times New Roman"/>
                <a:cs typeface="Times New Roman"/>
              </a:rPr>
              <a:t>power </a:t>
            </a:r>
            <a:r>
              <a:rPr sz="1900" spc="-5" dirty="0">
                <a:latin typeface="Times New Roman"/>
                <a:cs typeface="Times New Roman"/>
              </a:rPr>
              <a:t>or </a:t>
            </a:r>
            <a:r>
              <a:rPr sz="1900" b="1" spc="5" dirty="0">
                <a:latin typeface="Times New Roman"/>
                <a:cs typeface="Times New Roman"/>
              </a:rPr>
              <a:t>sophisticated </a:t>
            </a:r>
            <a:r>
              <a:rPr sz="1900" spc="5" dirty="0">
                <a:latin typeface="Times New Roman"/>
                <a:cs typeface="Times New Roman"/>
              </a:rPr>
              <a:t>receiver</a:t>
            </a:r>
            <a:r>
              <a:rPr sz="1900" spc="16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circuitry.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"/>
            </a:pPr>
            <a:endParaRPr sz="2050">
              <a:latin typeface="Times New Roman"/>
              <a:cs typeface="Times New Roman"/>
            </a:endParaRPr>
          </a:p>
          <a:p>
            <a:pPr marL="231775" indent="-219710">
              <a:lnSpc>
                <a:spcPct val="100000"/>
              </a:lnSpc>
              <a:buSzPct val="94736"/>
              <a:buFont typeface="Wingdings"/>
              <a:buChar char=""/>
              <a:tabLst>
                <a:tab pos="232410" algn="l"/>
              </a:tabLst>
            </a:pPr>
            <a:r>
              <a:rPr sz="1900" spc="15" dirty="0">
                <a:latin typeface="Times New Roman"/>
                <a:cs typeface="Times New Roman"/>
              </a:rPr>
              <a:t>There </a:t>
            </a:r>
            <a:r>
              <a:rPr sz="1900" spc="10" dirty="0">
                <a:latin typeface="Times New Roman"/>
                <a:cs typeface="Times New Roman"/>
              </a:rPr>
              <a:t>are </a:t>
            </a:r>
            <a:r>
              <a:rPr sz="1900" dirty="0">
                <a:latin typeface="Times New Roman"/>
                <a:cs typeface="Times New Roman"/>
              </a:rPr>
              <a:t>two </a:t>
            </a:r>
            <a:r>
              <a:rPr sz="1900" spc="5" dirty="0">
                <a:latin typeface="Times New Roman"/>
                <a:cs typeface="Times New Roman"/>
              </a:rPr>
              <a:t>selection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criteria:</a:t>
            </a:r>
            <a:endParaRPr sz="1900">
              <a:latin typeface="Times New Roman"/>
              <a:cs typeface="Times New Roman"/>
            </a:endParaRPr>
          </a:p>
          <a:p>
            <a:pPr marL="204470" indent="-192405">
              <a:lnSpc>
                <a:spcPct val="100000"/>
              </a:lnSpc>
              <a:spcBef>
                <a:spcPts val="25"/>
              </a:spcBef>
              <a:buSzPct val="94736"/>
              <a:buFont typeface="Wingdings"/>
              <a:buChar char=""/>
              <a:tabLst>
                <a:tab pos="205104" algn="l"/>
              </a:tabLst>
            </a:pPr>
            <a:r>
              <a:rPr sz="1900" b="1" dirty="0">
                <a:latin typeface="Times New Roman"/>
                <a:cs typeface="Times New Roman"/>
              </a:rPr>
              <a:t>RSSI </a:t>
            </a:r>
            <a:r>
              <a:rPr sz="1900" spc="10" dirty="0">
                <a:latin typeface="Times New Roman"/>
                <a:cs typeface="Times New Roman"/>
              </a:rPr>
              <a:t>– </a:t>
            </a:r>
            <a:r>
              <a:rPr sz="1900" spc="5" dirty="0">
                <a:latin typeface="Times New Roman"/>
                <a:cs typeface="Times New Roman"/>
              </a:rPr>
              <a:t>Received </a:t>
            </a:r>
            <a:r>
              <a:rPr sz="1900" dirty="0">
                <a:latin typeface="Times New Roman"/>
                <a:cs typeface="Times New Roman"/>
              </a:rPr>
              <a:t>Signal Strength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Indication</a:t>
            </a:r>
            <a:endParaRPr sz="1900">
              <a:latin typeface="Times New Roman"/>
              <a:cs typeface="Times New Roman"/>
            </a:endParaRPr>
          </a:p>
          <a:p>
            <a:pPr marL="204470" indent="-192405">
              <a:lnSpc>
                <a:spcPct val="100000"/>
              </a:lnSpc>
              <a:spcBef>
                <a:spcPts val="50"/>
              </a:spcBef>
              <a:buSzPct val="94736"/>
              <a:buFont typeface="Wingdings"/>
              <a:buChar char=""/>
              <a:tabLst>
                <a:tab pos="205104" algn="l"/>
              </a:tabLst>
            </a:pPr>
            <a:r>
              <a:rPr sz="1900" b="1" spc="5" dirty="0">
                <a:latin typeface="Times New Roman"/>
                <a:cs typeface="Times New Roman"/>
              </a:rPr>
              <a:t>BER </a:t>
            </a:r>
            <a:r>
              <a:rPr sz="1900" spc="10" dirty="0">
                <a:latin typeface="Times New Roman"/>
                <a:cs typeface="Times New Roman"/>
              </a:rPr>
              <a:t>– </a:t>
            </a:r>
            <a:r>
              <a:rPr sz="1900" dirty="0">
                <a:latin typeface="Times New Roman"/>
                <a:cs typeface="Times New Roman"/>
              </a:rPr>
              <a:t>Bit </a:t>
            </a:r>
            <a:r>
              <a:rPr sz="1900" spc="5" dirty="0">
                <a:latin typeface="Times New Roman"/>
                <a:cs typeface="Times New Roman"/>
              </a:rPr>
              <a:t>Error</a:t>
            </a:r>
            <a:r>
              <a:rPr sz="1900" spc="9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Rate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11.0&quot;&gt;&lt;object type=&quot;1&quot; unique_id=&quot;10001&quot;&gt;&lt;object type=&quot;2&quot; unique_id=&quot;29831&quot;&gt;&lt;object type=&quot;3&quot; unique_id=&quot;29832&quot;&gt;&lt;property id=&quot;20148&quot; value=&quot;5&quot;/&gt;&lt;property id=&quot;20300&quot; value=&quot;Slide 1&quot;/&gt;&lt;property id=&quot;20307&quot; value=&quot;256&quot;/&gt;&lt;/object&gt;&lt;object type=&quot;3&quot; unique_id=&quot;29834&quot;&gt;&lt;property id=&quot;20148&quot; value=&quot;5&quot;/&gt;&lt;property id=&quot;20300&quot; value=&quot;Slide 2 - &amp;quot;Diversity&amp;quot;&quot;/&gt;&lt;property id=&quot;20307&quot; value=&quot;258&quot;/&gt;&lt;/object&gt;&lt;object type=&quot;3&quot; unique_id=&quot;29835&quot;&gt;&lt;property id=&quot;20148&quot; value=&quot;5&quot;/&gt;&lt;property id=&quot;20300&quot; value=&quot;Slide 3&quot;/&gt;&lt;property id=&quot;20307&quot; value=&quot;259&quot;/&gt;&lt;/object&gt;&lt;object type=&quot;3&quot; unique_id=&quot;29836&quot;&gt;&lt;property id=&quot;20148&quot; value=&quot;5&quot;/&gt;&lt;property id=&quot;20300&quot; value=&quot;Slide 4&quot;/&gt;&lt;property id=&quot;20307&quot; value=&quot;260&quot;/&gt;&lt;/object&gt;&lt;object type=&quot;3&quot; unique_id=&quot;29837&quot;&gt;&lt;property id=&quot;20148&quot; value=&quot;5&quot;/&gt;&lt;property id=&quot;20300&quot; value=&quot;Slide 5 - &amp;quot;Commonly used&amp;amp;#x09;Diversity Techniques&amp;quot;&quot;/&gt;&lt;property id=&quot;20307&quot; value=&quot;261&quot;/&gt;&lt;/object&gt;&lt;object type=&quot;3&quot; unique_id=&quot;29838&quot;&gt;&lt;property id=&quot;20148&quot; value=&quot;5&quot;/&gt;&lt;property id=&quot;20300&quot; value=&quot;Slide 6 - &amp;quot;Polarization Diversity&amp;quot;&quot;/&gt;&lt;property id=&quot;20307&quot; value=&quot;262&quot;/&gt;&lt;/object&gt;&lt;object type=&quot;3&quot; unique_id=&quot;29839&quot;&gt;&lt;property id=&quot;20148&quot; value=&quot;5&quot;/&gt;&lt;property id=&quot;20300&quot; value=&quot;Slide 7 - &amp;quot;Time Diversity&amp;quot;&quot;/&gt;&lt;property id=&quot;20307&quot; value=&quot;263&quot;/&gt;&lt;/object&gt;&lt;object type=&quot;3&quot; unique_id=&quot;29840&quot;&gt;&lt;property id=&quot;20148&quot; value=&quot;5&quot;/&gt;&lt;property id=&quot;20300&quot; value=&quot;Slide 8&quot;/&gt;&lt;property id=&quot;20307&quot; value=&quot;264&quot;/&gt;&lt;/object&gt;&lt;object type=&quot;3&quot; unique_id=&quot;29841&quot;&gt;&lt;property id=&quot;20148&quot; value=&quot;5&quot;/&gt;&lt;property id=&quot;20300&quot; value=&quot;Slide 9 - &amp;quot;Space Diversity Reception Methods&amp;quot;&quot;/&gt;&lt;property id=&quot;20307&quot; value=&quot;265&quot;/&gt;&lt;/object&gt;&lt;object type=&quot;3&quot; unique_id=&quot;29842&quot;&gt;&lt;property id=&quot;20148&quot; value=&quot;5&quot;/&gt;&lt;property id=&quot;20300&quot; value=&quot;Slide 10 - &amp;quot;Continue…&amp;quot;&quot;/&gt;&lt;property id=&quot;20307&quot; value=&quot;266&quot;/&gt;&lt;/object&gt;&lt;object type=&quot;3&quot; unique_id=&quot;29843&quot;&gt;&lt;property id=&quot;20148&quot; value=&quot;5&quot;/&gt;&lt;property id=&quot;20300&quot; value=&quot;Slide 11 - &amp;quot;Feedback/Scanning Diversity&amp;quot;&quot;/&gt;&lt;property id=&quot;20307&quot; value=&quot;267&quot;/&gt;&lt;/object&gt;&lt;object type=&quot;3&quot; unique_id=&quot;29844&quot;&gt;&lt;property id=&quot;20148&quot; value=&quot;5&quot;/&gt;&lt;property id=&quot;20300&quot; value=&quot;Slide 12 - &amp;quot;Maximal Ratio Combining&amp;quot;&quot;/&gt;&lt;property id=&quot;20307&quot; value=&quot;268&quot;/&gt;&lt;/object&gt;&lt;object type=&quot;3&quot; unique_id=&quot;29845&quot;&gt;&lt;property id=&quot;20148&quot; value=&quot;5&quot;/&gt;&lt;property id=&quot;20300&quot; value=&quot;Slide 13 - &amp;quot;Equal Gain Combining&amp;quot;&quot;/&gt;&lt;property id=&quot;20307&quot; value=&quot;269&quot;/&gt;&lt;/object&gt;&lt;object type=&quot;3&quot; unique_id=&quot;29846&quot;&gt;&lt;property id=&quot;20148&quot; value=&quot;5&quot;/&gt;&lt;property id=&quot;20300&quot; value=&quot;Slide 14&quot;/&gt;&lt;property id=&quot;20307&quot; value=&quot;270&quot;/&gt;&lt;/object&gt;&lt;object type=&quot;3&quot; unique_id=&quot;29847&quot;&gt;&lt;property id=&quot;20148&quot; value=&quot;5&quot;/&gt;&lt;property id=&quot;20300&quot; value=&quot;Slide 15 - &amp;quot;Continue…&amp;quot;&quot;/&gt;&lt;property id=&quot;20307&quot; value=&quot;271&quot;/&gt;&lt;/object&gt;&lt;object type=&quot;3&quot; unique_id=&quot;29848&quot;&gt;&lt;property id=&quot;20148&quot; value=&quot;5&quot;/&gt;&lt;property id=&quot;20300&quot; value=&quot;Slide 16 - &amp;quot;Continue…&amp;quot;&quot;/&gt;&lt;property id=&quot;20307&quot; value=&quot;272&quot;/&gt;&lt;/object&gt;&lt;object type=&quot;3&quot; unique_id=&quot;29849&quot;&gt;&lt;property id=&quot;20148&quot; value=&quot;5&quot;/&gt;&lt;property id=&quot;20300&quot; value=&quot;Slide 17&quot;/&gt;&lt;property id=&quot;20307&quot; value=&quot;273&quot;/&gt;&lt;/object&gt;&lt;/object&gt;&lt;object type=&quot;8&quot; unique_id=&quot;29869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7423</TotalTime>
  <Words>1386</Words>
  <Application>Microsoft Office PowerPoint</Application>
  <PresentationFormat>Custom</PresentationFormat>
  <Paragraphs>210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Diversity</vt:lpstr>
      <vt:lpstr>Slide 3</vt:lpstr>
      <vt:lpstr>Slide 4</vt:lpstr>
      <vt:lpstr>Commonly used Diversity Techniques</vt:lpstr>
      <vt:lpstr>Polarization Diversity</vt:lpstr>
      <vt:lpstr>Time Diversity</vt:lpstr>
      <vt:lpstr>Slide 8</vt:lpstr>
      <vt:lpstr>Space Diversity Reception Methods</vt:lpstr>
      <vt:lpstr>Continue…</vt:lpstr>
      <vt:lpstr>Feedback/Scanning Diversity</vt:lpstr>
      <vt:lpstr>Maximal Ratio Combining</vt:lpstr>
      <vt:lpstr>Equal Gain Combining</vt:lpstr>
      <vt:lpstr>Slide 14</vt:lpstr>
      <vt:lpstr>Continue…</vt:lpstr>
      <vt:lpstr>Continue…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Surbhi Sharma</dc:creator>
  <cp:lastModifiedBy>Dr. Hari Shankar</cp:lastModifiedBy>
  <cp:revision>5</cp:revision>
  <dcterms:created xsi:type="dcterms:W3CDTF">2020-11-18T09:50:17Z</dcterms:created>
  <dcterms:modified xsi:type="dcterms:W3CDTF">2022-05-04T06:56:45Z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2020-11-17T00:00:00Z</vt:filetime>
  </property>
  <property fmtid="{D5CDD505-2E9C-101B-9397-08002B2CF9AE}" pid="3" name="Creator">
    <vt:lpwstr>PDFium</vt:lpwstr>
  </property>
  <property fmtid="{D5CDD505-2E9C-101B-9397-08002B2CF9AE}" pid="4" name="LastSaved">
    <vt:filetime>2020-11-18T00:00:00Z</vt:filetime>
  </property>
</Properties>
</file>